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259" r:id="rId5"/>
    <p:sldId id="260" r:id="rId6"/>
    <p:sldId id="279" r:id="rId7"/>
    <p:sldId id="269" r:id="rId8"/>
    <p:sldId id="270" r:id="rId9"/>
    <p:sldId id="271" r:id="rId10"/>
    <p:sldId id="263" r:id="rId11"/>
    <p:sldId id="280" r:id="rId12"/>
    <p:sldId id="272" r:id="rId13"/>
    <p:sldId id="273" r:id="rId14"/>
    <p:sldId id="274" r:id="rId15"/>
    <p:sldId id="284" r:id="rId16"/>
    <p:sldId id="285" r:id="rId17"/>
    <p:sldId id="286" r:id="rId18"/>
    <p:sldId id="265" r:id="rId19"/>
    <p:sldId id="281" r:id="rId20"/>
    <p:sldId id="282" r:id="rId21"/>
    <p:sldId id="283" r:id="rId22"/>
    <p:sldId id="287" r:id="rId23"/>
    <p:sldId id="277" r:id="rId24"/>
    <p:sldId id="278" r:id="rId25"/>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a:srgbClr val="FA0000"/>
    <a:srgbClr val="DE0000"/>
    <a:srgbClr val="000000"/>
    <a:srgbClr val="DA0000"/>
    <a:srgbClr val="CC0000"/>
    <a:srgbClr val="E60000"/>
    <a:srgbClr val="D6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24" autoAdjust="0"/>
    <p:restoredTop sz="94660"/>
  </p:normalViewPr>
  <p:slideViewPr>
    <p:cSldViewPr>
      <p:cViewPr varScale="1">
        <p:scale>
          <a:sx n="79" d="100"/>
          <a:sy n="79" d="100"/>
        </p:scale>
        <p:origin x="-78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barChart>
        <c:barDir val="bar"/>
        <c:grouping val="clustered"/>
        <c:ser>
          <c:idx val="0"/>
          <c:order val="0"/>
          <c:cat>
            <c:strRef>
              <c:f>Sheet1!$A$1:$A$15</c:f>
              <c:strCache>
                <c:ptCount val="15"/>
                <c:pt idx="0">
                  <c:v>Autos and Vehicles</c:v>
                </c:pt>
                <c:pt idx="1">
                  <c:v>Comedy</c:v>
                </c:pt>
                <c:pt idx="2">
                  <c:v>Education</c:v>
                </c:pt>
                <c:pt idx="3">
                  <c:v>Entertainment</c:v>
                </c:pt>
                <c:pt idx="4">
                  <c:v>Film and Animation</c:v>
                </c:pt>
                <c:pt idx="5">
                  <c:v>Gaming</c:v>
                </c:pt>
                <c:pt idx="6">
                  <c:v>Howto and Style</c:v>
                </c:pt>
                <c:pt idx="7">
                  <c:v>Music</c:v>
                </c:pt>
                <c:pt idx="8">
                  <c:v>News and Politics</c:v>
                </c:pt>
                <c:pt idx="9">
                  <c:v>Nonprofits and Activism</c:v>
                </c:pt>
                <c:pt idx="10">
                  <c:v>People and Blogs</c:v>
                </c:pt>
                <c:pt idx="11">
                  <c:v>Pets and Animals</c:v>
                </c:pt>
                <c:pt idx="12">
                  <c:v>Science and Technology</c:v>
                </c:pt>
                <c:pt idx="13">
                  <c:v>Sports</c:v>
                </c:pt>
                <c:pt idx="14">
                  <c:v>Travel and Events</c:v>
                </c:pt>
              </c:strCache>
            </c:strRef>
          </c:cat>
          <c:val>
            <c:numRef>
              <c:f>Sheet1!$B$1:$B$15</c:f>
              <c:numCache>
                <c:formatCode>General</c:formatCode>
                <c:ptCount val="15"/>
                <c:pt idx="0">
                  <c:v>15189.7</c:v>
                </c:pt>
                <c:pt idx="1">
                  <c:v>40503.699999999997</c:v>
                </c:pt>
                <c:pt idx="2">
                  <c:v>5407.67</c:v>
                </c:pt>
                <c:pt idx="3">
                  <c:v>113041</c:v>
                </c:pt>
                <c:pt idx="4">
                  <c:v>33559.4</c:v>
                </c:pt>
                <c:pt idx="5">
                  <c:v>76944.5</c:v>
                </c:pt>
                <c:pt idx="6">
                  <c:v>27768.9</c:v>
                </c:pt>
                <c:pt idx="7">
                  <c:v>49350400</c:v>
                </c:pt>
                <c:pt idx="8">
                  <c:v>32863.1</c:v>
                </c:pt>
                <c:pt idx="9">
                  <c:v>11691.8</c:v>
                </c:pt>
                <c:pt idx="10">
                  <c:v>24751.4</c:v>
                </c:pt>
                <c:pt idx="11">
                  <c:v>54006.5</c:v>
                </c:pt>
                <c:pt idx="12">
                  <c:v>8613.77</c:v>
                </c:pt>
                <c:pt idx="13">
                  <c:v>109538</c:v>
                </c:pt>
                <c:pt idx="14">
                  <c:v>2032.5</c:v>
                </c:pt>
              </c:numCache>
            </c:numRef>
          </c:val>
        </c:ser>
        <c:axId val="59250944"/>
        <c:axId val="71012736"/>
      </c:barChart>
      <c:catAx>
        <c:axId val="59250944"/>
        <c:scaling>
          <c:orientation val="minMax"/>
        </c:scaling>
        <c:axPos val="l"/>
        <c:title>
          <c:tx>
            <c:rich>
              <a:bodyPr rot="-5400000" vert="horz"/>
              <a:lstStyle/>
              <a:p>
                <a:pPr>
                  <a:defRPr/>
                </a:pPr>
                <a:r>
                  <a:rPr lang="en-US" dirty="0" smtClean="0"/>
                  <a:t>Category</a:t>
                </a:r>
                <a:endParaRPr lang="en-US" dirty="0"/>
              </a:p>
            </c:rich>
          </c:tx>
          <c:layout/>
        </c:title>
        <c:tickLblPos val="nextTo"/>
        <c:crossAx val="71012736"/>
        <c:crosses val="autoZero"/>
        <c:auto val="1"/>
        <c:lblAlgn val="ctr"/>
        <c:lblOffset val="100"/>
      </c:catAx>
      <c:valAx>
        <c:axId val="71012736"/>
        <c:scaling>
          <c:orientation val="minMax"/>
        </c:scaling>
        <c:axPos val="b"/>
        <c:majorGridlines/>
        <c:title>
          <c:tx>
            <c:rich>
              <a:bodyPr/>
              <a:lstStyle/>
              <a:p>
                <a:pPr>
                  <a:defRPr/>
                </a:pPr>
                <a:r>
                  <a:rPr lang="en-US" dirty="0" smtClean="0"/>
                  <a:t>Number of Views</a:t>
                </a:r>
                <a:endParaRPr lang="en-US" dirty="0"/>
              </a:p>
            </c:rich>
          </c:tx>
          <c:layout/>
        </c:title>
        <c:numFmt formatCode="General" sourceLinked="1"/>
        <c:tickLblPos val="nextTo"/>
        <c:crossAx val="59250944"/>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barChart>
        <c:barDir val="bar"/>
        <c:grouping val="clustered"/>
        <c:ser>
          <c:idx val="0"/>
          <c:order val="0"/>
          <c:cat>
            <c:strRef>
              <c:f>Sheet1!$A$19:$A$32</c:f>
              <c:strCache>
                <c:ptCount val="14"/>
                <c:pt idx="0">
                  <c:v>Autos and Vehicles</c:v>
                </c:pt>
                <c:pt idx="1">
                  <c:v>Comedy</c:v>
                </c:pt>
                <c:pt idx="2">
                  <c:v>Education</c:v>
                </c:pt>
                <c:pt idx="3">
                  <c:v>Entertainment</c:v>
                </c:pt>
                <c:pt idx="4">
                  <c:v>Film and Animation</c:v>
                </c:pt>
                <c:pt idx="5">
                  <c:v>Gaming</c:v>
                </c:pt>
                <c:pt idx="6">
                  <c:v>Howto and Style</c:v>
                </c:pt>
                <c:pt idx="7">
                  <c:v>News and Politics</c:v>
                </c:pt>
                <c:pt idx="8">
                  <c:v>Nonprofits and Activism</c:v>
                </c:pt>
                <c:pt idx="9">
                  <c:v>People and Blogs</c:v>
                </c:pt>
                <c:pt idx="10">
                  <c:v>Pets and Animals</c:v>
                </c:pt>
                <c:pt idx="11">
                  <c:v>Science and Technology</c:v>
                </c:pt>
                <c:pt idx="12">
                  <c:v>Sports</c:v>
                </c:pt>
                <c:pt idx="13">
                  <c:v>Travel and Events</c:v>
                </c:pt>
              </c:strCache>
            </c:strRef>
          </c:cat>
          <c:val>
            <c:numRef>
              <c:f>Sheet1!$B$19:$B$32</c:f>
              <c:numCache>
                <c:formatCode>General</c:formatCode>
                <c:ptCount val="14"/>
                <c:pt idx="0">
                  <c:v>15189.7</c:v>
                </c:pt>
                <c:pt idx="1">
                  <c:v>40503.699999999997</c:v>
                </c:pt>
                <c:pt idx="2">
                  <c:v>5407.67</c:v>
                </c:pt>
                <c:pt idx="3">
                  <c:v>113041</c:v>
                </c:pt>
                <c:pt idx="4">
                  <c:v>33559.4</c:v>
                </c:pt>
                <c:pt idx="5">
                  <c:v>76944.5</c:v>
                </c:pt>
                <c:pt idx="6">
                  <c:v>27768.9</c:v>
                </c:pt>
                <c:pt idx="7">
                  <c:v>32863.1</c:v>
                </c:pt>
                <c:pt idx="8">
                  <c:v>11691.8</c:v>
                </c:pt>
                <c:pt idx="9">
                  <c:v>24751.4</c:v>
                </c:pt>
                <c:pt idx="10">
                  <c:v>54006.5</c:v>
                </c:pt>
                <c:pt idx="11">
                  <c:v>8613.77</c:v>
                </c:pt>
                <c:pt idx="12">
                  <c:v>109538</c:v>
                </c:pt>
                <c:pt idx="13">
                  <c:v>2032.5</c:v>
                </c:pt>
              </c:numCache>
            </c:numRef>
          </c:val>
        </c:ser>
        <c:axId val="41431424"/>
        <c:axId val="41432960"/>
      </c:barChart>
      <c:catAx>
        <c:axId val="41431424"/>
        <c:scaling>
          <c:orientation val="minMax"/>
        </c:scaling>
        <c:axPos val="l"/>
        <c:title>
          <c:tx>
            <c:rich>
              <a:bodyPr rot="-5400000" vert="horz"/>
              <a:lstStyle/>
              <a:p>
                <a:pPr>
                  <a:defRPr/>
                </a:pPr>
                <a:r>
                  <a:rPr lang="en-US" dirty="0" smtClean="0"/>
                  <a:t>Category</a:t>
                </a:r>
              </a:p>
            </c:rich>
          </c:tx>
          <c:layout/>
        </c:title>
        <c:tickLblPos val="nextTo"/>
        <c:crossAx val="41432960"/>
        <c:crosses val="autoZero"/>
        <c:auto val="1"/>
        <c:lblAlgn val="ctr"/>
        <c:lblOffset val="100"/>
      </c:catAx>
      <c:valAx>
        <c:axId val="41432960"/>
        <c:scaling>
          <c:orientation val="minMax"/>
        </c:scaling>
        <c:axPos val="b"/>
        <c:majorGridlines/>
        <c:title>
          <c:tx>
            <c:rich>
              <a:bodyPr/>
              <a:lstStyle/>
              <a:p>
                <a:pPr>
                  <a:defRPr/>
                </a:pPr>
                <a:r>
                  <a:rPr lang="en-US" dirty="0" smtClean="0"/>
                  <a:t>Number of Views</a:t>
                </a:r>
                <a:endParaRPr lang="en-US" dirty="0"/>
              </a:p>
            </c:rich>
          </c:tx>
          <c:layout/>
        </c:title>
        <c:numFmt formatCode="General" sourceLinked="1"/>
        <c:tickLblPos val="nextTo"/>
        <c:crossAx val="41431424"/>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cat>
            <c:strRef>
              <c:f>Sheet1!$A$17:$A$30</c:f>
              <c:strCache>
                <c:ptCount val="14"/>
                <c:pt idx="0">
                  <c:v>Autos and Vehicals</c:v>
                </c:pt>
                <c:pt idx="1">
                  <c:v>Comedy</c:v>
                </c:pt>
                <c:pt idx="2">
                  <c:v>Education</c:v>
                </c:pt>
                <c:pt idx="3">
                  <c:v>Entertainmnet</c:v>
                </c:pt>
                <c:pt idx="4">
                  <c:v>Film and Animation</c:v>
                </c:pt>
                <c:pt idx="5">
                  <c:v>Gaming</c:v>
                </c:pt>
                <c:pt idx="6">
                  <c:v>How To and Sytle</c:v>
                </c:pt>
                <c:pt idx="7">
                  <c:v>News and Politics</c:v>
                </c:pt>
                <c:pt idx="8">
                  <c:v>Nonprofits and Activism</c:v>
                </c:pt>
                <c:pt idx="9">
                  <c:v>People and Blogs</c:v>
                </c:pt>
                <c:pt idx="10">
                  <c:v>Pets and Animals</c:v>
                </c:pt>
                <c:pt idx="11">
                  <c:v>Science and Technology</c:v>
                </c:pt>
                <c:pt idx="12">
                  <c:v>Sports</c:v>
                </c:pt>
                <c:pt idx="13">
                  <c:v>Travel and Events</c:v>
                </c:pt>
              </c:strCache>
            </c:strRef>
          </c:cat>
          <c:val>
            <c:numRef>
              <c:f>Sheet1!$B$17:$B$30</c:f>
              <c:numCache>
                <c:formatCode>General</c:formatCode>
                <c:ptCount val="14"/>
                <c:pt idx="0">
                  <c:v>24378.37</c:v>
                </c:pt>
                <c:pt idx="1">
                  <c:v>81780.411999999968</c:v>
                </c:pt>
                <c:pt idx="2">
                  <c:v>10718.484200000004</c:v>
                </c:pt>
                <c:pt idx="3">
                  <c:v>196644.3</c:v>
                </c:pt>
                <c:pt idx="4">
                  <c:v>57013</c:v>
                </c:pt>
                <c:pt idx="5">
                  <c:v>51417</c:v>
                </c:pt>
                <c:pt idx="6">
                  <c:v>34371.599999999999</c:v>
                </c:pt>
                <c:pt idx="7">
                  <c:v>22961.8</c:v>
                </c:pt>
                <c:pt idx="8">
                  <c:v>13292.56</c:v>
                </c:pt>
                <c:pt idx="9">
                  <c:v>28894.2</c:v>
                </c:pt>
                <c:pt idx="10">
                  <c:v>118808.93999999999</c:v>
                </c:pt>
                <c:pt idx="11">
                  <c:v>10168.1</c:v>
                </c:pt>
                <c:pt idx="12">
                  <c:v>336338.4</c:v>
                </c:pt>
                <c:pt idx="13">
                  <c:v>2124.578</c:v>
                </c:pt>
              </c:numCache>
            </c:numRef>
          </c:val>
        </c:ser>
        <c:axId val="51656576"/>
        <c:axId val="51843072"/>
      </c:barChart>
      <c:catAx>
        <c:axId val="51656576"/>
        <c:scaling>
          <c:orientation val="minMax"/>
        </c:scaling>
        <c:axPos val="l"/>
        <c:title>
          <c:tx>
            <c:rich>
              <a:bodyPr rot="-5400000" vert="horz"/>
              <a:lstStyle/>
              <a:p>
                <a:pPr>
                  <a:defRPr/>
                </a:pPr>
                <a:r>
                  <a:rPr lang="en-US"/>
                  <a:t>Category</a:t>
                </a:r>
              </a:p>
            </c:rich>
          </c:tx>
          <c:layout/>
        </c:title>
        <c:tickLblPos val="nextTo"/>
        <c:crossAx val="51843072"/>
        <c:crosses val="autoZero"/>
        <c:auto val="1"/>
        <c:lblAlgn val="ctr"/>
        <c:lblOffset val="100"/>
      </c:catAx>
      <c:valAx>
        <c:axId val="51843072"/>
        <c:scaling>
          <c:orientation val="minMax"/>
        </c:scaling>
        <c:axPos val="b"/>
        <c:majorGridlines/>
        <c:title>
          <c:tx>
            <c:rich>
              <a:bodyPr/>
              <a:lstStyle/>
              <a:p>
                <a:pPr>
                  <a:defRPr/>
                </a:pPr>
                <a:r>
                  <a:rPr lang="en-US"/>
                  <a:t>Number of Views</a:t>
                </a:r>
              </a:p>
            </c:rich>
          </c:tx>
          <c:layout/>
        </c:title>
        <c:numFmt formatCode="General" sourceLinked="1"/>
        <c:tickLblPos val="nextTo"/>
        <c:crossAx val="51656576"/>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26188618468146035"/>
          <c:y val="7.1641791044776124E-2"/>
          <c:w val="0.57795842281078513"/>
          <c:h val="0.74254365965448366"/>
        </c:manualLayout>
      </c:layout>
      <c:barChart>
        <c:barDir val="bar"/>
        <c:grouping val="clustered"/>
        <c:ser>
          <c:idx val="0"/>
          <c:order val="0"/>
          <c:cat>
            <c:strRef>
              <c:f>Sheet1!$A$1:$A$16</c:f>
              <c:strCache>
                <c:ptCount val="15"/>
                <c:pt idx="0">
                  <c:v>Autos and Vehicals</c:v>
                </c:pt>
                <c:pt idx="1">
                  <c:v>Comedy</c:v>
                </c:pt>
                <c:pt idx="2">
                  <c:v>Education</c:v>
                </c:pt>
                <c:pt idx="3">
                  <c:v>Entertainmnet</c:v>
                </c:pt>
                <c:pt idx="4">
                  <c:v>Film and Animation</c:v>
                </c:pt>
                <c:pt idx="5">
                  <c:v>Gaming</c:v>
                </c:pt>
                <c:pt idx="6">
                  <c:v>How To and Sytle</c:v>
                </c:pt>
                <c:pt idx="7">
                  <c:v>Music</c:v>
                </c:pt>
                <c:pt idx="8">
                  <c:v>News and Politics</c:v>
                </c:pt>
                <c:pt idx="9">
                  <c:v>Nonprofits and Activism</c:v>
                </c:pt>
                <c:pt idx="10">
                  <c:v>People and Blogs</c:v>
                </c:pt>
                <c:pt idx="11">
                  <c:v>Pets and Animals</c:v>
                </c:pt>
                <c:pt idx="12">
                  <c:v>Science and Technology</c:v>
                </c:pt>
                <c:pt idx="13">
                  <c:v>Sports</c:v>
                </c:pt>
                <c:pt idx="14">
                  <c:v>Travel and Events</c:v>
                </c:pt>
              </c:strCache>
            </c:strRef>
          </c:cat>
          <c:val>
            <c:numRef>
              <c:f>Sheet1!$B$1:$B$16</c:f>
              <c:numCache>
                <c:formatCode>General</c:formatCode>
                <c:ptCount val="16"/>
                <c:pt idx="0">
                  <c:v>24378.37</c:v>
                </c:pt>
                <c:pt idx="1">
                  <c:v>81780.411999999968</c:v>
                </c:pt>
                <c:pt idx="2">
                  <c:v>10718.484200000004</c:v>
                </c:pt>
                <c:pt idx="3">
                  <c:v>196644.3</c:v>
                </c:pt>
                <c:pt idx="4">
                  <c:v>57013</c:v>
                </c:pt>
                <c:pt idx="5">
                  <c:v>51417</c:v>
                </c:pt>
                <c:pt idx="6">
                  <c:v>34371.599999999999</c:v>
                </c:pt>
                <c:pt idx="7">
                  <c:v>68225100</c:v>
                </c:pt>
                <c:pt idx="8">
                  <c:v>22961.8</c:v>
                </c:pt>
                <c:pt idx="9">
                  <c:v>13292.56</c:v>
                </c:pt>
                <c:pt idx="10">
                  <c:v>28894.2</c:v>
                </c:pt>
                <c:pt idx="11">
                  <c:v>118808.93999999999</c:v>
                </c:pt>
                <c:pt idx="12">
                  <c:v>10168.1</c:v>
                </c:pt>
                <c:pt idx="13">
                  <c:v>336338.4</c:v>
                </c:pt>
                <c:pt idx="14">
                  <c:v>2124.578</c:v>
                </c:pt>
              </c:numCache>
            </c:numRef>
          </c:val>
        </c:ser>
        <c:axId val="51871104"/>
        <c:axId val="51889664"/>
      </c:barChart>
      <c:catAx>
        <c:axId val="51871104"/>
        <c:scaling>
          <c:orientation val="minMax"/>
        </c:scaling>
        <c:axPos val="l"/>
        <c:title>
          <c:tx>
            <c:rich>
              <a:bodyPr rot="-5400000" vert="horz"/>
              <a:lstStyle/>
              <a:p>
                <a:pPr>
                  <a:defRPr/>
                </a:pPr>
                <a:r>
                  <a:rPr lang="en-US"/>
                  <a:t>Category</a:t>
                </a:r>
              </a:p>
            </c:rich>
          </c:tx>
          <c:layout/>
        </c:title>
        <c:tickLblPos val="nextTo"/>
        <c:crossAx val="51889664"/>
        <c:crosses val="autoZero"/>
        <c:auto val="1"/>
        <c:lblAlgn val="ctr"/>
        <c:lblOffset val="100"/>
      </c:catAx>
      <c:valAx>
        <c:axId val="51889664"/>
        <c:scaling>
          <c:orientation val="minMax"/>
        </c:scaling>
        <c:axPos val="b"/>
        <c:majorGridlines/>
        <c:title>
          <c:tx>
            <c:rich>
              <a:bodyPr/>
              <a:lstStyle/>
              <a:p>
                <a:pPr>
                  <a:defRPr/>
                </a:pPr>
                <a:r>
                  <a:rPr lang="en-US"/>
                  <a:t>Number of Views</a:t>
                </a:r>
              </a:p>
            </c:rich>
          </c:tx>
          <c:layout/>
        </c:title>
        <c:numFmt formatCode="General" sourceLinked="1"/>
        <c:tickLblPos val="nextTo"/>
        <c:crossAx val="51871104"/>
        <c:crosses val="autoZero"/>
        <c:crossBetween val="between"/>
      </c:valAx>
    </c:plotArea>
    <c:legend>
      <c:legendPos val="r"/>
      <c:layout/>
    </c:legend>
    <c:plotVisOnly val="1"/>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9FC204AC-B994-48D2-B5A4-7EB1868517B0}" type="datetimeFigureOut">
              <a:rPr lang="en-US" smtClean="0"/>
              <a:t>6/9/2010</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0A265373-760D-47A1-BD7A-930005E2C6CF}"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C12EB7C8-22CF-485E-B711-915ACF0F1618}" type="datetimeFigureOut">
              <a:rPr lang="en-US" smtClean="0"/>
              <a:pPr/>
              <a:t>6/9/2010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B3061150-37B4-4458-9F45-A5649889D9C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061150-37B4-4458-9F45-A5649889D9C5}"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B2D80A6-6EED-4593-BD30-2BFF6C8AD74E}"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D80A6-6EED-4593-BD30-2BFF6C8AD74E}"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D80A6-6EED-4593-BD30-2BFF6C8AD74E}"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2D80A6-6EED-4593-BD30-2BFF6C8AD74E}"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2D80A6-6EED-4593-BD30-2BFF6C8AD74E}"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B2D80A6-6EED-4593-BD30-2BFF6C8AD74E}"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B2D80A6-6EED-4593-BD30-2BFF6C8AD74E}"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2D80A6-6EED-4593-BD30-2BFF6C8AD74E}" type="datetimeFigureOut">
              <a:rPr lang="en-US" smtClean="0"/>
              <a:pPr/>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2D80A6-6EED-4593-BD30-2BFF6C8AD74E}"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D80A6-6EED-4593-BD30-2BFF6C8AD74E}"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D80A6-6EED-4593-BD30-2BFF6C8AD74E}"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F80D8-1640-48F1-8415-7473186D3F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0000"/>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2D80A6-6EED-4593-BD30-2BFF6C8AD74E}" type="datetimeFigureOut">
              <a:rPr lang="en-US" smtClean="0"/>
              <a:pPr/>
              <a:t>6/9/2010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6F80D8-1640-48F1-8415-7473186D3FD1}" type="slidenum">
              <a:rPr lang="en-US" smtClean="0"/>
              <a:pPr/>
              <a:t>‹#›</a:t>
            </a:fld>
            <a:endParaRPr lang="en-US"/>
          </a:p>
        </p:txBody>
      </p:sp>
      <p:sp>
        <p:nvSpPr>
          <p:cNvPr id="9"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lvl1pPr>
              <a:defRPr b="1" cap="none" spc="0">
                <a:ln w="11430">
                  <a:solidFill>
                    <a:srgbClr val="FA0000"/>
                  </a:solidFill>
                </a:ln>
                <a:solidFill>
                  <a:srgbClr val="FA0000"/>
                </a:solidFill>
                <a:effectLst>
                  <a:outerShdw blurRad="50800" dist="38100" algn="l" rotWithShape="0">
                    <a:prstClr val="black">
                      <a:alpha val="40000"/>
                    </a:prstClr>
                  </a:outerShdw>
                </a:effectLst>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1" i="0" u="none" strike="noStrike" kern="1200" cap="none" spc="0" normalizeH="0" baseline="0" noProof="0" dirty="0">
              <a:ln w="11430">
                <a:solidFill>
                  <a:srgbClr val="FA0000"/>
                </a:solidFill>
              </a:ln>
              <a:solidFill>
                <a:srgbClr val="FA0000"/>
              </a:solidFill>
              <a:effectLst>
                <a:outerShdw blurRad="50800" dist="38100" algn="l" rotWithShape="0">
                  <a:prstClr val="black">
                    <a:alpha val="40000"/>
                  </a:prstClr>
                </a:outerShdw>
              </a:effectLst>
              <a:uLnTx/>
              <a:uFillTx/>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slideLayout" Target="../slideLayouts/slideLayout5.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pic>
        <p:nvPicPr>
          <p:cNvPr id="6" name="Picture 5" descr="youtube_logo.jpg"/>
          <p:cNvPicPr>
            <a:picLocks noChangeAspect="1"/>
          </p:cNvPicPr>
          <p:nvPr/>
        </p:nvPicPr>
        <p:blipFill>
          <a:blip r:embed="rId2" cstate="print"/>
          <a:srcRect t="14000" b="28667"/>
          <a:stretch>
            <a:fillRect/>
          </a:stretch>
        </p:blipFill>
        <p:spPr>
          <a:xfrm>
            <a:off x="762000" y="0"/>
            <a:ext cx="7620000" cy="3276600"/>
          </a:xfrm>
          <a:prstGeom prst="rect">
            <a:avLst/>
          </a:prstGeom>
        </p:spPr>
      </p:pic>
      <p:pic>
        <p:nvPicPr>
          <p:cNvPr id="7" name="Picture 6" descr="youtube_logo.jpg"/>
          <p:cNvPicPr>
            <a:picLocks noChangeAspect="1"/>
          </p:cNvPicPr>
          <p:nvPr/>
        </p:nvPicPr>
        <p:blipFill>
          <a:blip r:embed="rId2" cstate="print"/>
          <a:srcRect t="14000" b="28667"/>
          <a:stretch>
            <a:fillRect/>
          </a:stretch>
        </p:blipFill>
        <p:spPr>
          <a:xfrm>
            <a:off x="838200" y="3581400"/>
            <a:ext cx="7620000" cy="3276600"/>
          </a:xfrm>
          <a:prstGeom prst="rect">
            <a:avLst/>
          </a:prstGeom>
        </p:spPr>
      </p:pic>
      <p:sp>
        <p:nvSpPr>
          <p:cNvPr id="9" name="Rectangle 8"/>
          <p:cNvSpPr/>
          <p:nvPr/>
        </p:nvSpPr>
        <p:spPr>
          <a:xfrm>
            <a:off x="3733800" y="3810000"/>
            <a:ext cx="4648200" cy="2971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038600" y="4331732"/>
            <a:ext cx="4114800" cy="2145268"/>
          </a:xfrm>
          <a:prstGeom prst="roundRect">
            <a:avLst/>
          </a:prstGeom>
          <a:solidFill>
            <a:srgbClr val="DE0000">
              <a:alpha val="94118"/>
            </a:srgbClr>
          </a:solidFill>
          <a:ln>
            <a:noFill/>
          </a:ln>
          <a:effectLst/>
          <a:scene3d>
            <a:camera prst="orthographicFront">
              <a:rot lat="0" lon="0" rev="0"/>
            </a:camera>
            <a:lightRig rig="glow" dir="t">
              <a:rot lat="0" lon="0" rev="4800000"/>
            </a:lightRig>
          </a:scene3d>
          <a:sp3d prstMaterial="matte">
            <a:bevelT w="127000" h="63500"/>
          </a:sp3d>
        </p:spPr>
        <p:style>
          <a:lnRef idx="0">
            <a:schemeClr val="accent2"/>
          </a:lnRef>
          <a:fillRef idx="3">
            <a:schemeClr val="accent2"/>
          </a:fillRef>
          <a:effectRef idx="3">
            <a:schemeClr val="accent2"/>
          </a:effectRef>
          <a:fontRef idx="minor">
            <a:schemeClr val="lt1"/>
          </a:fontRef>
        </p:style>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endParaRPr lang="en-US" sz="1200" b="1" dirty="0" smtClean="0">
              <a:ln w="50800"/>
              <a:solidFill>
                <a:schemeClr val="bg1"/>
              </a:solidFill>
              <a:latin typeface="MS Reference Sans Serif" pitchFamily="34" charset="0"/>
            </a:endParaRPr>
          </a:p>
          <a:p>
            <a:pPr algn="ctr"/>
            <a:endParaRPr lang="en-US" sz="9600" b="1" dirty="0" smtClean="0">
              <a:ln w="50800"/>
              <a:solidFill>
                <a:schemeClr val="bg1"/>
              </a:solidFill>
              <a:latin typeface="MS Reference Sans Serif" pitchFamily="34" charset="0"/>
            </a:endParaRPr>
          </a:p>
          <a:p>
            <a:pPr algn="ctr"/>
            <a:endParaRPr lang="en-US" sz="1200" b="1" dirty="0">
              <a:ln w="50800"/>
              <a:solidFill>
                <a:schemeClr val="bg1"/>
              </a:solidFill>
              <a:latin typeface="MS Reference Sans Serif" pitchFamily="34" charset="0"/>
            </a:endParaRPr>
          </a:p>
        </p:txBody>
      </p:sp>
      <p:sp>
        <p:nvSpPr>
          <p:cNvPr id="10" name="Rectangle 9"/>
          <p:cNvSpPr/>
          <p:nvPr/>
        </p:nvSpPr>
        <p:spPr>
          <a:xfrm>
            <a:off x="4184263" y="4495800"/>
            <a:ext cx="3816737" cy="1785104"/>
          </a:xfrm>
          <a:prstGeom prst="rect">
            <a:avLst/>
          </a:prstGeom>
          <a:noFill/>
        </p:spPr>
        <p:txBody>
          <a:bodyPr wrap="square" lIns="91440" tIns="45720" rIns="91440" bIns="45720">
            <a:spAutoFit/>
          </a:bodyPr>
          <a:lstStyle/>
          <a:p>
            <a:pPr algn="ctr"/>
            <a:r>
              <a:rPr lang="en-US" sz="11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Views</a:t>
            </a:r>
            <a:endParaRPr lang="en-US" sz="110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Number of Views vs. Number of Comments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5" name="Content Placeholder 4"/>
          <p:cNvPicPr>
            <a:picLocks noGrp="1"/>
          </p:cNvPicPr>
          <p:nvPr>
            <p:ph idx="1"/>
          </p:nvPr>
        </p:nvPicPr>
        <p:blipFill>
          <a:blip r:embed="rId2" cstate="print"/>
          <a:srcRect/>
          <a:stretch>
            <a:fillRect/>
          </a:stretch>
        </p:blipFill>
        <p:spPr bwMode="auto">
          <a:xfrm>
            <a:off x="609600" y="1676400"/>
            <a:ext cx="8001000" cy="4953000"/>
          </a:xfrm>
          <a:prstGeom prst="rect">
            <a:avLst/>
          </a:prstGeom>
          <a:ln w="88900" cap="sq" cmpd="thickThin">
            <a:solidFill>
              <a:srgbClr val="000000"/>
            </a:solidFill>
            <a:prstDash val="solid"/>
            <a:miter lim="800000"/>
          </a:ln>
          <a:effectLst>
            <a:innerShdw blurRad="76200">
              <a:srgbClr val="000000"/>
            </a:innerShdw>
          </a:effectLst>
        </p:spPr>
      </p:pic>
      <p:sp>
        <p:nvSpPr>
          <p:cNvPr id="6" name="TextBox 5"/>
          <p:cNvSpPr txBox="1"/>
          <p:nvPr/>
        </p:nvSpPr>
        <p:spPr>
          <a:xfrm>
            <a:off x="4267200" y="6349697"/>
            <a:ext cx="1143000" cy="307777"/>
          </a:xfrm>
          <a:prstGeom prst="rect">
            <a:avLst/>
          </a:prstGeom>
          <a:noFill/>
        </p:spPr>
        <p:txBody>
          <a:bodyPr wrap="square" rtlCol="0">
            <a:spAutoFit/>
          </a:bodyPr>
          <a:lstStyle/>
          <a:p>
            <a:r>
              <a:rPr lang="en-US" sz="1400" dirty="0" smtClean="0">
                <a:solidFill>
                  <a:schemeClr val="accent5">
                    <a:lumMod val="50000"/>
                  </a:schemeClr>
                </a:solidFill>
              </a:rPr>
              <a:t>r= 0.8544</a:t>
            </a:r>
            <a:endParaRPr lang="en-US" sz="14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461665"/>
          </a:xfrm>
          <a:prstGeom prst="rect">
            <a:avLst/>
          </a:prstGeom>
          <a:noFill/>
        </p:spPr>
        <p:txBody>
          <a:bodyPr wrap="square" rtlCol="0">
            <a:spAutoFit/>
          </a:bodyPr>
          <a:lstStyle/>
          <a:p>
            <a:pPr algn="ctr"/>
            <a:r>
              <a:rPr lang="en-US" sz="24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Number of Views vs. Number of Comments Residual Plot</a:t>
            </a:r>
            <a:endParaRPr lang="en-US" sz="24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7" name="Picture 6"/>
          <p:cNvPicPr/>
          <p:nvPr/>
        </p:nvPicPr>
        <p:blipFill>
          <a:blip r:embed="rId2" cstate="print"/>
          <a:srcRect/>
          <a:stretch>
            <a:fillRect/>
          </a:stretch>
        </p:blipFill>
        <p:spPr bwMode="auto">
          <a:xfrm>
            <a:off x="304800" y="1447801"/>
            <a:ext cx="8534400" cy="5181600"/>
          </a:xfrm>
          <a:prstGeom prst="rect">
            <a:avLst/>
          </a:prstGeom>
          <a:noFill/>
          <a:ln w="9525">
            <a:noFill/>
            <a:miter lim="800000"/>
            <a:headEnd/>
            <a:tailEnd/>
          </a:ln>
        </p:spPr>
      </p:pic>
      <p:sp>
        <p:nvSpPr>
          <p:cNvPr id="8" name="TextBox 7"/>
          <p:cNvSpPr txBox="1"/>
          <p:nvPr/>
        </p:nvSpPr>
        <p:spPr>
          <a:xfrm>
            <a:off x="3581400" y="6349697"/>
            <a:ext cx="1143000" cy="307777"/>
          </a:xfrm>
          <a:prstGeom prst="rect">
            <a:avLst/>
          </a:prstGeom>
          <a:noFill/>
        </p:spPr>
        <p:txBody>
          <a:bodyPr wrap="square" rtlCol="0">
            <a:spAutoFit/>
          </a:bodyPr>
          <a:lstStyle/>
          <a:p>
            <a:r>
              <a:rPr lang="en-US" sz="1400" dirty="0" smtClean="0">
                <a:solidFill>
                  <a:schemeClr val="accent5">
                    <a:lumMod val="50000"/>
                  </a:schemeClr>
                </a:solidFill>
              </a:rPr>
              <a:t>r= 0.8544</a:t>
            </a:r>
            <a:endParaRPr lang="en-US" sz="14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lvl="0"/>
            <a:r>
              <a:rPr lang="en-US" dirty="0" smtClean="0"/>
              <a:t>Positive</a:t>
            </a:r>
          </a:p>
          <a:p>
            <a:pPr lvl="0"/>
            <a:r>
              <a:rPr lang="en-US" dirty="0" smtClean="0"/>
              <a:t>Linear</a:t>
            </a:r>
          </a:p>
          <a:p>
            <a:pPr lvl="0"/>
            <a:r>
              <a:rPr lang="en-US" dirty="0" smtClean="0"/>
              <a:t>Moderately Strong</a:t>
            </a:r>
          </a:p>
          <a:p>
            <a:pPr lvl="0"/>
            <a:r>
              <a:rPr lang="en-US" dirty="0" smtClean="0"/>
              <a:t>Scattered Residual Plot</a:t>
            </a:r>
          </a:p>
          <a:p>
            <a:pPr lvl="0"/>
            <a:r>
              <a:rPr lang="en-US" dirty="0" smtClean="0"/>
              <a:t>Correlation (r)= 0.8544</a:t>
            </a:r>
          </a:p>
          <a:p>
            <a:pPr lvl="0"/>
            <a:r>
              <a:rPr lang="en-US" dirty="0" smtClean="0"/>
              <a:t>Variance (r</a:t>
            </a:r>
            <a:r>
              <a:rPr lang="en-US" baseline="30000" dirty="0" smtClean="0"/>
              <a:t>2</a:t>
            </a:r>
            <a:r>
              <a:rPr lang="en-US" dirty="0" smtClean="0"/>
              <a:t>)=0.73</a:t>
            </a:r>
          </a:p>
          <a:p>
            <a:pPr lvl="0"/>
            <a:r>
              <a:rPr lang="en-US" dirty="0" smtClean="0"/>
              <a:t>73% of the change in the number of comments is due to the change in the number of views</a:t>
            </a:r>
          </a:p>
          <a:p>
            <a:r>
              <a:rPr lang="en-US" dirty="0" smtClean="0"/>
              <a:t>Overall, for our population of YouTube viewers, as the number of views increases, the number of comments will also increase.  Thus, as more people continue to view the video, the number of comments will go up. </a:t>
            </a:r>
          </a:p>
          <a:p>
            <a:endParaRPr lang="en-US" dirty="0"/>
          </a:p>
        </p:txBody>
      </p:sp>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Exploratory Data Analysis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Assumptions</a:t>
            </a:r>
            <a:endParaRPr lang="en-US" dirty="0"/>
          </a:p>
        </p:txBody>
      </p:sp>
      <p:sp>
        <p:nvSpPr>
          <p:cNvPr id="3" name="Content Placeholder 2"/>
          <p:cNvSpPr>
            <a:spLocks noGrp="1"/>
          </p:cNvSpPr>
          <p:nvPr>
            <p:ph sz="half" idx="2"/>
          </p:nvPr>
        </p:nvSpPr>
        <p:spPr/>
        <p:txBody>
          <a:bodyPr/>
          <a:lstStyle/>
          <a:p>
            <a:r>
              <a:rPr lang="en-US" dirty="0" smtClean="0"/>
              <a:t>2 independent SRS</a:t>
            </a:r>
          </a:p>
          <a:p>
            <a:r>
              <a:rPr lang="en-US" dirty="0" smtClean="0"/>
              <a:t>True relationship is linear</a:t>
            </a:r>
            <a:endParaRPr lang="en-US" dirty="0"/>
          </a:p>
        </p:txBody>
      </p:sp>
      <p:sp>
        <p:nvSpPr>
          <p:cNvPr id="9" name="Text Placeholder 8"/>
          <p:cNvSpPr>
            <a:spLocks noGrp="1"/>
          </p:cNvSpPr>
          <p:nvPr>
            <p:ph type="body" sz="quarter" idx="3"/>
          </p:nvPr>
        </p:nvSpPr>
        <p:spPr/>
        <p:txBody>
          <a:bodyPr/>
          <a:lstStyle/>
          <a:p>
            <a:r>
              <a:rPr lang="en-US" dirty="0" smtClean="0"/>
              <a:t>Checks</a:t>
            </a:r>
            <a:endParaRPr lang="en-US" dirty="0"/>
          </a:p>
        </p:txBody>
      </p:sp>
      <p:sp>
        <p:nvSpPr>
          <p:cNvPr id="10" name="Content Placeholder 9"/>
          <p:cNvSpPr>
            <a:spLocks noGrp="1"/>
          </p:cNvSpPr>
          <p:nvPr>
            <p:ph sz="quarter" idx="4"/>
          </p:nvPr>
        </p:nvSpPr>
        <p:spPr/>
        <p:txBody>
          <a:bodyPr/>
          <a:lstStyle/>
          <a:p>
            <a:r>
              <a:rPr lang="en-US" dirty="0" smtClean="0"/>
              <a:t>Check</a:t>
            </a:r>
          </a:p>
          <a:p>
            <a:r>
              <a:rPr lang="en-US" dirty="0" smtClean="0"/>
              <a:t>Assumed</a:t>
            </a:r>
            <a:endParaRPr lang="en-US" dirty="0"/>
          </a:p>
        </p:txBody>
      </p:sp>
      <p:sp>
        <p:nvSpPr>
          <p:cNvPr id="5"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6" name="TextBox 5"/>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Assumptions and Checks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3600" dirty="0" smtClean="0"/>
              <a:t>Ho: </a:t>
            </a:r>
            <a:r>
              <a:rPr lang="el-GR" sz="3600" dirty="0" smtClean="0"/>
              <a:t>β</a:t>
            </a:r>
            <a:r>
              <a:rPr lang="en-US" sz="3600" dirty="0" smtClean="0"/>
              <a:t>= 0		Ha: </a:t>
            </a:r>
            <a:r>
              <a:rPr lang="el-GR" sz="3600" dirty="0" smtClean="0"/>
              <a:t>β</a:t>
            </a:r>
            <a:r>
              <a:rPr lang="en-US" sz="3600" dirty="0" smtClean="0"/>
              <a:t>&gt; 0</a:t>
            </a:r>
          </a:p>
          <a:p>
            <a:pPr>
              <a:buNone/>
            </a:pPr>
            <a:endParaRPr lang="en-US" dirty="0" smtClean="0"/>
          </a:p>
          <a:p>
            <a:pPr>
              <a:buNone/>
            </a:pPr>
            <a:endParaRPr lang="en-US" dirty="0"/>
          </a:p>
        </p:txBody>
      </p:sp>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Number of Views vs. Number of Comments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graphicFrame>
        <p:nvGraphicFramePr>
          <p:cNvPr id="5" name="Object 4"/>
          <p:cNvGraphicFramePr>
            <a:graphicFrameLocks noChangeAspect="1"/>
          </p:cNvGraphicFramePr>
          <p:nvPr/>
        </p:nvGraphicFramePr>
        <p:xfrm>
          <a:off x="2286000" y="2362200"/>
          <a:ext cx="4238625" cy="1825204"/>
        </p:xfrm>
        <a:graphic>
          <a:graphicData uri="http://schemas.openxmlformats.org/presentationml/2006/ole">
            <p:oleObj spid="_x0000_s4098" name="Equation" r:id="rId3" imgW="1002960" imgH="431640" progId="Equation.3">
              <p:embed/>
            </p:oleObj>
          </a:graphicData>
        </a:graphic>
      </p:graphicFrame>
      <p:graphicFrame>
        <p:nvGraphicFramePr>
          <p:cNvPr id="6" name="Object 5"/>
          <p:cNvGraphicFramePr>
            <a:graphicFrameLocks noChangeAspect="1"/>
          </p:cNvGraphicFramePr>
          <p:nvPr/>
        </p:nvGraphicFramePr>
        <p:xfrm>
          <a:off x="838200" y="4343400"/>
          <a:ext cx="7021513" cy="905814"/>
        </p:xfrm>
        <a:graphic>
          <a:graphicData uri="http://schemas.openxmlformats.org/presentationml/2006/ole">
            <p:oleObj spid="_x0000_s4099" name="Equation" r:id="rId4" imgW="1968480" imgH="253800" progId="Equation.3">
              <p:embed/>
            </p:oleObj>
          </a:graphicData>
        </a:graphic>
      </p:graphicFrame>
      <p:sp>
        <p:nvSpPr>
          <p:cNvPr id="7" name="TextBox 6"/>
          <p:cNvSpPr txBox="1"/>
          <p:nvPr/>
        </p:nvSpPr>
        <p:spPr>
          <a:xfrm>
            <a:off x="685800" y="5352871"/>
            <a:ext cx="7467600" cy="1200329"/>
          </a:xfrm>
          <a:prstGeom prst="rect">
            <a:avLst/>
          </a:prstGeom>
          <a:noFill/>
        </p:spPr>
        <p:txBody>
          <a:bodyPr wrap="square" rtlCol="0">
            <a:spAutoFit/>
          </a:bodyPr>
          <a:lstStyle/>
          <a:p>
            <a:r>
              <a:rPr lang="en-US" dirty="0" smtClean="0"/>
              <a:t>We reject Ho because P-value is &lt; </a:t>
            </a:r>
            <a:r>
              <a:rPr lang="el-GR" dirty="0" smtClean="0"/>
              <a:t>α</a:t>
            </a:r>
            <a:r>
              <a:rPr lang="en-US" dirty="0" smtClean="0"/>
              <a:t>=0.05.</a:t>
            </a:r>
          </a:p>
          <a:p>
            <a:r>
              <a:rPr lang="en-US" dirty="0" smtClean="0"/>
              <a:t>We have sufficient evidence that the slope of the population regression line of number of views versus number of comments is greater than 0. Thus, as the number of views increases, the number of comments also increases.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Calculated</a:t>
            </a:r>
            <a:r>
              <a:rPr kumimoji="0" lang="en-US" sz="4400" b="1" i="0" u="none" strike="noStrike" kern="1200" cap="none" spc="0" normalizeH="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 Means</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Average Number of Views in Each Category</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2" name="Text Placeholder 11"/>
          <p:cNvSpPr>
            <a:spLocks noGrp="1"/>
          </p:cNvSpPr>
          <p:nvPr>
            <p:ph type="body" idx="1"/>
          </p:nvPr>
        </p:nvSpPr>
        <p:spPr>
          <a:xfrm>
            <a:off x="457200" y="1611313"/>
            <a:ext cx="4114800" cy="369887"/>
          </a:xfrm>
        </p:spPr>
        <p:txBody>
          <a:bodyPr>
            <a:normAutofit fontScale="92500" lnSpcReduction="20000"/>
          </a:bodyPr>
          <a:lstStyle/>
          <a:p>
            <a:pPr algn="ctr"/>
            <a:r>
              <a:rPr lang="en-US" dirty="0" smtClean="0"/>
              <a:t>Category:</a:t>
            </a:r>
            <a:endParaRPr lang="en-US" dirty="0"/>
          </a:p>
        </p:txBody>
      </p:sp>
      <p:sp>
        <p:nvSpPr>
          <p:cNvPr id="13" name="Text Placeholder 12"/>
          <p:cNvSpPr>
            <a:spLocks noGrp="1"/>
          </p:cNvSpPr>
          <p:nvPr>
            <p:ph type="body" sz="quarter" idx="3"/>
          </p:nvPr>
        </p:nvSpPr>
        <p:spPr>
          <a:xfrm>
            <a:off x="4645025" y="1371600"/>
            <a:ext cx="4498975" cy="685800"/>
          </a:xfrm>
        </p:spPr>
        <p:txBody>
          <a:bodyPr>
            <a:noAutofit/>
          </a:bodyPr>
          <a:lstStyle/>
          <a:p>
            <a:pPr algn="ctr"/>
            <a:r>
              <a:rPr lang="en-US" sz="2200" dirty="0" smtClean="0"/>
              <a:t>Means:</a:t>
            </a:r>
            <a:endParaRPr lang="en-US" sz="2200" dirty="0"/>
          </a:p>
        </p:txBody>
      </p:sp>
      <p:sp>
        <p:nvSpPr>
          <p:cNvPr id="14" name="Content Placeholder 13"/>
          <p:cNvSpPr>
            <a:spLocks noGrp="1"/>
          </p:cNvSpPr>
          <p:nvPr>
            <p:ph sz="quarter" idx="4"/>
          </p:nvPr>
        </p:nvSpPr>
        <p:spPr>
          <a:xfrm>
            <a:off x="381000" y="2057400"/>
            <a:ext cx="4117975" cy="4800600"/>
          </a:xfrm>
        </p:spPr>
        <p:txBody>
          <a:bodyPr>
            <a:normAutofit fontScale="85000" lnSpcReduction="20000"/>
          </a:bodyPr>
          <a:lstStyle/>
          <a:p>
            <a:pPr algn="r">
              <a:buNone/>
            </a:pPr>
            <a:r>
              <a:rPr lang="en-US" dirty="0" smtClean="0"/>
              <a:t>Autos and Vehicles</a:t>
            </a:r>
          </a:p>
          <a:p>
            <a:pPr algn="r">
              <a:buNone/>
            </a:pPr>
            <a:r>
              <a:rPr lang="en-US" dirty="0" smtClean="0"/>
              <a:t>Comedy</a:t>
            </a:r>
          </a:p>
          <a:p>
            <a:pPr algn="r">
              <a:buNone/>
            </a:pPr>
            <a:r>
              <a:rPr lang="en-US" dirty="0" smtClean="0"/>
              <a:t>Education</a:t>
            </a:r>
          </a:p>
          <a:p>
            <a:pPr algn="r">
              <a:buNone/>
            </a:pPr>
            <a:r>
              <a:rPr lang="en-US" dirty="0" smtClean="0"/>
              <a:t>Entertainment</a:t>
            </a:r>
          </a:p>
          <a:p>
            <a:pPr algn="r">
              <a:buNone/>
            </a:pPr>
            <a:r>
              <a:rPr lang="en-US" dirty="0" smtClean="0"/>
              <a:t>Film and Animation</a:t>
            </a:r>
          </a:p>
          <a:p>
            <a:pPr algn="r">
              <a:buNone/>
            </a:pPr>
            <a:r>
              <a:rPr lang="en-US" dirty="0" smtClean="0"/>
              <a:t>Gaming</a:t>
            </a:r>
          </a:p>
          <a:p>
            <a:pPr algn="r">
              <a:buNone/>
            </a:pPr>
            <a:r>
              <a:rPr lang="en-US" dirty="0" err="1" smtClean="0"/>
              <a:t>Howto</a:t>
            </a:r>
            <a:r>
              <a:rPr lang="en-US" dirty="0" smtClean="0"/>
              <a:t> and Style</a:t>
            </a:r>
          </a:p>
          <a:p>
            <a:pPr algn="r">
              <a:buNone/>
            </a:pPr>
            <a:r>
              <a:rPr lang="en-US" dirty="0" smtClean="0"/>
              <a:t>Music</a:t>
            </a:r>
          </a:p>
          <a:p>
            <a:pPr algn="r">
              <a:buNone/>
            </a:pPr>
            <a:r>
              <a:rPr lang="en-US" dirty="0" smtClean="0"/>
              <a:t>News and Politics</a:t>
            </a:r>
          </a:p>
          <a:p>
            <a:pPr algn="r">
              <a:buNone/>
            </a:pPr>
            <a:r>
              <a:rPr lang="en-US" dirty="0" smtClean="0"/>
              <a:t>Nonprofits and Activism</a:t>
            </a:r>
          </a:p>
          <a:p>
            <a:pPr algn="r">
              <a:buNone/>
            </a:pPr>
            <a:r>
              <a:rPr lang="en-US" dirty="0" smtClean="0"/>
              <a:t>People and Blogs</a:t>
            </a:r>
          </a:p>
          <a:p>
            <a:pPr algn="r">
              <a:buNone/>
            </a:pPr>
            <a:r>
              <a:rPr lang="en-US" dirty="0" smtClean="0"/>
              <a:t>Pets and Animals</a:t>
            </a:r>
          </a:p>
          <a:p>
            <a:pPr algn="r">
              <a:buNone/>
            </a:pPr>
            <a:r>
              <a:rPr lang="en-US" dirty="0" smtClean="0"/>
              <a:t>Science and Technology</a:t>
            </a:r>
          </a:p>
          <a:p>
            <a:pPr algn="r">
              <a:buNone/>
            </a:pPr>
            <a:r>
              <a:rPr lang="en-US" dirty="0" smtClean="0"/>
              <a:t>Sports</a:t>
            </a:r>
          </a:p>
          <a:p>
            <a:pPr algn="r">
              <a:buNone/>
            </a:pPr>
            <a:r>
              <a:rPr lang="en-US" dirty="0" smtClean="0"/>
              <a:t>Travel and Events</a:t>
            </a:r>
          </a:p>
          <a:p>
            <a:pPr algn="r">
              <a:buNone/>
            </a:pPr>
            <a:endParaRPr lang="en-US" dirty="0" smtClean="0"/>
          </a:p>
          <a:p>
            <a:pPr algn="r">
              <a:buNone/>
            </a:pPr>
            <a:endParaRPr lang="en-US" dirty="0"/>
          </a:p>
        </p:txBody>
      </p:sp>
      <p:sp>
        <p:nvSpPr>
          <p:cNvPr id="15" name="Content Placeholder 13"/>
          <p:cNvSpPr txBox="1">
            <a:spLocks/>
          </p:cNvSpPr>
          <p:nvPr/>
        </p:nvSpPr>
        <p:spPr>
          <a:xfrm>
            <a:off x="4648200" y="2057400"/>
            <a:ext cx="4041775" cy="472440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15189.7</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40503.7</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5407.67</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113041</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33559.4</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76944.5</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27768.9</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49350400</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32863.1</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11691.8</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24751.4</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54006.5</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8613.77</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109538</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2032.5</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1" i="0" u="none" strike="noStrike" kern="1200" cap="none" spc="0" normalizeH="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1828800" y="3657600"/>
          <a:ext cx="5943600" cy="3200400"/>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Calculated Means</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5" name="TextBox 4"/>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Average Number of Views in Each Category</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graphicFrame>
        <p:nvGraphicFramePr>
          <p:cNvPr id="6" name="Chart 5"/>
          <p:cNvGraphicFramePr/>
          <p:nvPr/>
        </p:nvGraphicFramePr>
        <p:xfrm>
          <a:off x="2133600" y="914400"/>
          <a:ext cx="5715000" cy="30765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Music had the most extreme average number of views of all of the categories at 49,350,400. Sports, Entertainment and Gaming had the next highest average number of views respectively, although none of them came close to Music.</a:t>
            </a:r>
          </a:p>
          <a:p>
            <a:r>
              <a:rPr lang="en-US" dirty="0" smtClean="0"/>
              <a:t>Thus, the majority of YouTube viewers use it for Music. </a:t>
            </a:r>
          </a:p>
          <a:p>
            <a:r>
              <a:rPr lang="en-US" dirty="0" smtClean="0"/>
              <a:t>Travel and Events, Education and Nonprofits and Activism had the least average number of views respectively. This is most likely due to the fact that people use YouTube for entertainment purposes.</a:t>
            </a:r>
          </a:p>
          <a:p>
            <a:endParaRPr lang="en-US" dirty="0"/>
          </a:p>
        </p:txBody>
      </p:sp>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Calculated Means</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Exploratory Data Analysis</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1-Sample T-interval</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Average Number of Views in Each Category</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2" name="Text Placeholder 11"/>
          <p:cNvSpPr>
            <a:spLocks noGrp="1"/>
          </p:cNvSpPr>
          <p:nvPr>
            <p:ph type="body" idx="1"/>
          </p:nvPr>
        </p:nvSpPr>
        <p:spPr/>
        <p:txBody>
          <a:bodyPr>
            <a:normAutofit/>
          </a:bodyPr>
          <a:lstStyle/>
          <a:p>
            <a:r>
              <a:rPr lang="en-US" dirty="0" smtClean="0"/>
              <a:t>Assumptions:</a:t>
            </a:r>
            <a:endParaRPr lang="en-US" dirty="0"/>
          </a:p>
        </p:txBody>
      </p:sp>
      <p:sp>
        <p:nvSpPr>
          <p:cNvPr id="13" name="Text Placeholder 12"/>
          <p:cNvSpPr>
            <a:spLocks noGrp="1"/>
          </p:cNvSpPr>
          <p:nvPr>
            <p:ph type="body" sz="quarter" idx="3"/>
          </p:nvPr>
        </p:nvSpPr>
        <p:spPr/>
        <p:txBody>
          <a:bodyPr>
            <a:noAutofit/>
          </a:bodyPr>
          <a:lstStyle/>
          <a:p>
            <a:r>
              <a:rPr lang="en-US" dirty="0" smtClean="0"/>
              <a:t>Checks:</a:t>
            </a:r>
            <a:endParaRPr lang="en-US" dirty="0"/>
          </a:p>
        </p:txBody>
      </p:sp>
      <p:sp>
        <p:nvSpPr>
          <p:cNvPr id="11" name="Content Placeholder 10"/>
          <p:cNvSpPr>
            <a:spLocks noGrp="1"/>
          </p:cNvSpPr>
          <p:nvPr>
            <p:ph sz="quarter" idx="4"/>
          </p:nvPr>
        </p:nvSpPr>
        <p:spPr/>
        <p:txBody>
          <a:bodyPr/>
          <a:lstStyle/>
          <a:p>
            <a:r>
              <a:rPr lang="en-US" dirty="0" smtClean="0"/>
              <a:t>Check</a:t>
            </a:r>
          </a:p>
          <a:p>
            <a:r>
              <a:rPr lang="en-US" dirty="0" smtClean="0"/>
              <a:t>30=30</a:t>
            </a:r>
            <a:endParaRPr lang="en-US" dirty="0"/>
          </a:p>
        </p:txBody>
      </p:sp>
      <p:sp>
        <p:nvSpPr>
          <p:cNvPr id="16" name="Content Placeholder 15"/>
          <p:cNvSpPr>
            <a:spLocks noGrp="1"/>
          </p:cNvSpPr>
          <p:nvPr>
            <p:ph sz="half" idx="2"/>
          </p:nvPr>
        </p:nvSpPr>
        <p:spPr/>
        <p:txBody>
          <a:bodyPr/>
          <a:lstStyle/>
          <a:p>
            <a:r>
              <a:rPr lang="en-US" dirty="0" smtClean="0"/>
              <a:t>SRS</a:t>
            </a:r>
          </a:p>
          <a:p>
            <a:r>
              <a:rPr lang="en-US" dirty="0" smtClean="0"/>
              <a:t>Normal Population</a:t>
            </a:r>
            <a:br>
              <a:rPr lang="en-US" dirty="0" smtClean="0"/>
            </a:br>
            <a:r>
              <a:rPr lang="en-US" dirty="0" smtClean="0"/>
              <a:t>or</a:t>
            </a:r>
            <a:br>
              <a:rPr lang="en-US" dirty="0" smtClean="0"/>
            </a:br>
            <a:r>
              <a:rPr lang="en-US" dirty="0" smtClean="0"/>
              <a:t>n≥30</a:t>
            </a:r>
            <a:endParaRPr lang="en-US" dirty="0"/>
          </a:p>
        </p:txBody>
      </p:sp>
      <p:pic>
        <p:nvPicPr>
          <p:cNvPr id="6147" name="Picture 3" descr="C:\Documents and Settings\Calderaio.K000\Local Settings\Temporary Internet Files\Content.IE5\A3O920U2\MC900434665[1].wmf"/>
          <p:cNvPicPr>
            <a:picLocks noChangeAspect="1" noChangeArrowheads="1"/>
          </p:cNvPicPr>
          <p:nvPr/>
        </p:nvPicPr>
        <p:blipFill>
          <a:blip r:embed="rId3" cstate="print"/>
          <a:srcRect/>
          <a:stretch>
            <a:fillRect/>
          </a:stretch>
        </p:blipFill>
        <p:spPr bwMode="auto">
          <a:xfrm>
            <a:off x="5867400" y="2590800"/>
            <a:ext cx="381000" cy="350625"/>
          </a:xfrm>
          <a:prstGeom prst="rect">
            <a:avLst/>
          </a:prstGeom>
          <a:noFill/>
        </p:spPr>
      </p:pic>
      <p:graphicFrame>
        <p:nvGraphicFramePr>
          <p:cNvPr id="9" name="Object 8"/>
          <p:cNvGraphicFramePr>
            <a:graphicFrameLocks noChangeAspect="1"/>
          </p:cNvGraphicFramePr>
          <p:nvPr/>
        </p:nvGraphicFramePr>
        <p:xfrm>
          <a:off x="2179638" y="4876800"/>
          <a:ext cx="4176712" cy="1371600"/>
        </p:xfrm>
        <a:graphic>
          <a:graphicData uri="http://schemas.openxmlformats.org/presentationml/2006/ole">
            <p:oleObj spid="_x0000_s30722" name="Equation" r:id="rId4" imgW="939600" imgH="419040" progId="Equation.3">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1-Sample T-interval</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Average Number of Views in Each Category</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12" name="Text Placeholder 11"/>
          <p:cNvSpPr>
            <a:spLocks noGrp="1"/>
          </p:cNvSpPr>
          <p:nvPr>
            <p:ph type="body" idx="1"/>
          </p:nvPr>
        </p:nvSpPr>
        <p:spPr>
          <a:xfrm>
            <a:off x="457200" y="1611313"/>
            <a:ext cx="4114800" cy="369887"/>
          </a:xfrm>
        </p:spPr>
        <p:txBody>
          <a:bodyPr>
            <a:normAutofit fontScale="92500" lnSpcReduction="20000"/>
          </a:bodyPr>
          <a:lstStyle/>
          <a:p>
            <a:pPr algn="ctr"/>
            <a:r>
              <a:rPr lang="en-US" dirty="0" smtClean="0"/>
              <a:t>Category:</a:t>
            </a:r>
            <a:endParaRPr lang="en-US" dirty="0"/>
          </a:p>
        </p:txBody>
      </p:sp>
      <p:sp>
        <p:nvSpPr>
          <p:cNvPr id="13" name="Text Placeholder 12"/>
          <p:cNvSpPr>
            <a:spLocks noGrp="1"/>
          </p:cNvSpPr>
          <p:nvPr>
            <p:ph type="body" sz="quarter" idx="3"/>
          </p:nvPr>
        </p:nvSpPr>
        <p:spPr>
          <a:xfrm>
            <a:off x="4645025" y="1371600"/>
            <a:ext cx="4498975" cy="685800"/>
          </a:xfrm>
        </p:spPr>
        <p:txBody>
          <a:bodyPr>
            <a:noAutofit/>
          </a:bodyPr>
          <a:lstStyle/>
          <a:p>
            <a:pPr algn="ctr"/>
            <a:r>
              <a:rPr lang="en-US" sz="1600" dirty="0" smtClean="0"/>
              <a:t>We are 95% confident that the true mean number of views for the following categories are:</a:t>
            </a:r>
            <a:endParaRPr lang="en-US" sz="1600" dirty="0"/>
          </a:p>
        </p:txBody>
      </p:sp>
      <p:sp>
        <p:nvSpPr>
          <p:cNvPr id="14" name="Content Placeholder 13"/>
          <p:cNvSpPr>
            <a:spLocks noGrp="1"/>
          </p:cNvSpPr>
          <p:nvPr>
            <p:ph sz="quarter" idx="4"/>
          </p:nvPr>
        </p:nvSpPr>
        <p:spPr>
          <a:xfrm>
            <a:off x="381000" y="2057400"/>
            <a:ext cx="4117975" cy="4800600"/>
          </a:xfrm>
        </p:spPr>
        <p:txBody>
          <a:bodyPr>
            <a:normAutofit fontScale="85000" lnSpcReduction="20000"/>
          </a:bodyPr>
          <a:lstStyle/>
          <a:p>
            <a:pPr algn="r">
              <a:buNone/>
            </a:pPr>
            <a:r>
              <a:rPr lang="en-US" dirty="0" smtClean="0"/>
              <a:t>Autos and Vehicles</a:t>
            </a:r>
          </a:p>
          <a:p>
            <a:pPr algn="r">
              <a:buNone/>
            </a:pPr>
            <a:r>
              <a:rPr lang="en-US" dirty="0" smtClean="0"/>
              <a:t>Comedy</a:t>
            </a:r>
          </a:p>
          <a:p>
            <a:pPr algn="r">
              <a:buNone/>
            </a:pPr>
            <a:r>
              <a:rPr lang="en-US" dirty="0" smtClean="0"/>
              <a:t>Education</a:t>
            </a:r>
          </a:p>
          <a:p>
            <a:pPr algn="r">
              <a:buNone/>
            </a:pPr>
            <a:r>
              <a:rPr lang="en-US" dirty="0" smtClean="0"/>
              <a:t>Entertainment</a:t>
            </a:r>
          </a:p>
          <a:p>
            <a:pPr algn="r">
              <a:buNone/>
            </a:pPr>
            <a:r>
              <a:rPr lang="en-US" dirty="0" smtClean="0"/>
              <a:t>Film and Animation</a:t>
            </a:r>
          </a:p>
          <a:p>
            <a:pPr algn="r">
              <a:buNone/>
            </a:pPr>
            <a:r>
              <a:rPr lang="en-US" dirty="0" smtClean="0"/>
              <a:t>Gaming</a:t>
            </a:r>
          </a:p>
          <a:p>
            <a:pPr algn="r">
              <a:buNone/>
            </a:pPr>
            <a:r>
              <a:rPr lang="en-US" dirty="0" err="1" smtClean="0"/>
              <a:t>Howto</a:t>
            </a:r>
            <a:r>
              <a:rPr lang="en-US" dirty="0" smtClean="0"/>
              <a:t> and Style</a:t>
            </a:r>
          </a:p>
          <a:p>
            <a:pPr algn="r">
              <a:buNone/>
            </a:pPr>
            <a:r>
              <a:rPr lang="en-US" dirty="0" smtClean="0"/>
              <a:t>Music</a:t>
            </a:r>
          </a:p>
          <a:p>
            <a:pPr algn="r">
              <a:buNone/>
            </a:pPr>
            <a:r>
              <a:rPr lang="en-US" dirty="0" smtClean="0"/>
              <a:t>News and Politics</a:t>
            </a:r>
          </a:p>
          <a:p>
            <a:pPr algn="r">
              <a:buNone/>
            </a:pPr>
            <a:r>
              <a:rPr lang="en-US" dirty="0" smtClean="0"/>
              <a:t>Nonprofits and Activism</a:t>
            </a:r>
          </a:p>
          <a:p>
            <a:pPr algn="r">
              <a:buNone/>
            </a:pPr>
            <a:r>
              <a:rPr lang="en-US" dirty="0" smtClean="0"/>
              <a:t>People and Blogs</a:t>
            </a:r>
          </a:p>
          <a:p>
            <a:pPr algn="r">
              <a:buNone/>
            </a:pPr>
            <a:r>
              <a:rPr lang="en-US" dirty="0" smtClean="0"/>
              <a:t>Pets and Animals</a:t>
            </a:r>
          </a:p>
          <a:p>
            <a:pPr algn="r">
              <a:buNone/>
            </a:pPr>
            <a:r>
              <a:rPr lang="en-US" dirty="0" smtClean="0"/>
              <a:t>Science and Technology</a:t>
            </a:r>
          </a:p>
          <a:p>
            <a:pPr algn="r">
              <a:buNone/>
            </a:pPr>
            <a:r>
              <a:rPr lang="en-US" dirty="0" smtClean="0"/>
              <a:t>Sports</a:t>
            </a:r>
          </a:p>
          <a:p>
            <a:pPr algn="r">
              <a:buNone/>
            </a:pPr>
            <a:r>
              <a:rPr lang="en-US" dirty="0" smtClean="0"/>
              <a:t>Travel and Events</a:t>
            </a:r>
          </a:p>
          <a:p>
            <a:pPr algn="r">
              <a:buNone/>
            </a:pPr>
            <a:endParaRPr lang="en-US" dirty="0" smtClean="0"/>
          </a:p>
          <a:p>
            <a:pPr algn="r">
              <a:buNone/>
            </a:pPr>
            <a:endParaRPr lang="en-US" dirty="0"/>
          </a:p>
        </p:txBody>
      </p:sp>
      <p:sp>
        <p:nvSpPr>
          <p:cNvPr id="15" name="Content Placeholder 13"/>
          <p:cNvSpPr txBox="1">
            <a:spLocks/>
          </p:cNvSpPr>
          <p:nvPr/>
        </p:nvSpPr>
        <p:spPr>
          <a:xfrm>
            <a:off x="4648200" y="2057400"/>
            <a:ext cx="4041775" cy="472440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lang="en-US" sz="2400" b="1" noProof="0" dirty="0" smtClean="0"/>
              <a:t>(3000.53, 27378.9)</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baseline="0" dirty="0" smtClean="0">
                <a:ln>
                  <a:noFill/>
                </a:ln>
                <a:solidFill>
                  <a:schemeClr val="tx1"/>
                </a:solidFill>
                <a:effectLst/>
                <a:uLnTx/>
                <a:uFillTx/>
                <a:latin typeface="+mn-lt"/>
                <a:ea typeface="+mn-ea"/>
                <a:cs typeface="+mn-cs"/>
              </a:rPr>
              <a:t>(-386.52,</a:t>
            </a:r>
            <a:r>
              <a:rPr kumimoji="0" lang="en-US" sz="2400" b="1" i="0" u="none" strike="noStrike" kern="1200" cap="none" spc="0" normalizeH="0" dirty="0" smtClean="0">
                <a:ln>
                  <a:noFill/>
                </a:ln>
                <a:solidFill>
                  <a:schemeClr val="tx1"/>
                </a:solidFill>
                <a:effectLst/>
                <a:uLnTx/>
                <a:uFillTx/>
                <a:latin typeface="+mn-lt"/>
                <a:ea typeface="+mn-ea"/>
                <a:cs typeface="+mn-cs"/>
              </a:rPr>
              <a:t> 81393.9)</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(96.4158, 10718.9)</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(14718.7, 211363)</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(5052.9, 62065.9)</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(51236, 102653)</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(10583.1, 44954.7)</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(3.04757 x 10</a:t>
            </a:r>
            <a:r>
              <a:rPr kumimoji="0" lang="en-US" sz="2400" b="1" i="0" u="none" strike="noStrike" kern="1200" cap="none" spc="0" normalizeH="0" baseline="30000" dirty="0" smtClean="0">
                <a:ln>
                  <a:noFill/>
                </a:ln>
                <a:solidFill>
                  <a:schemeClr val="tx1"/>
                </a:solidFill>
                <a:effectLst/>
                <a:uLnTx/>
                <a:uFillTx/>
                <a:latin typeface="+mn-lt"/>
                <a:ea typeface="+mn-ea"/>
                <a:cs typeface="+mn-cs"/>
              </a:rPr>
              <a:t>7</a:t>
            </a:r>
            <a:r>
              <a:rPr kumimoji="0" lang="en-US" sz="2400" b="1" i="0" u="none" strike="noStrike" kern="1200" cap="none" spc="0" normalizeH="0" dirty="0" smtClean="0">
                <a:ln>
                  <a:noFill/>
                </a:ln>
                <a:solidFill>
                  <a:schemeClr val="tx1"/>
                </a:solidFill>
                <a:effectLst/>
                <a:uLnTx/>
                <a:uFillTx/>
                <a:latin typeface="+mn-lt"/>
                <a:ea typeface="+mn-ea"/>
                <a:cs typeface="+mn-cs"/>
              </a:rPr>
              <a:t>, 6.82251 x </a:t>
            </a:r>
            <a:r>
              <a:rPr lang="en-US" sz="2400" b="1" dirty="0" smtClean="0"/>
              <a:t>10</a:t>
            </a:r>
            <a:r>
              <a:rPr kumimoji="0" lang="en-US" sz="2400" b="1" i="0" u="none" strike="noStrike" kern="1200" cap="none" spc="0" normalizeH="0" baseline="30000" dirty="0" smtClean="0">
                <a:ln>
                  <a:noFill/>
                </a:ln>
                <a:solidFill>
                  <a:schemeClr val="tx1"/>
                </a:solidFill>
                <a:effectLst/>
                <a:uLnTx/>
                <a:uFillTx/>
                <a:latin typeface="+mn-lt"/>
                <a:ea typeface="+mn-ea"/>
                <a:cs typeface="+mn-cs"/>
              </a:rPr>
              <a:t>7</a:t>
            </a:r>
            <a:r>
              <a:rPr kumimoji="0" lang="en-US" sz="2400" b="1" i="0" u="none" strike="noStrike" kern="1200" cap="none" spc="0" normalizeH="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(21382.2, 44344)</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(5045.54, 18388.1)</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(10304.3, 39198.5)</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(-5397.94, 113411)</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(3529.7, 13697.8)</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1" i="0" u="none" strike="noStrike" kern="1200" cap="none" spc="0" normalizeH="0" dirty="0" smtClean="0">
                <a:ln>
                  <a:noFill/>
                </a:ln>
                <a:solidFill>
                  <a:schemeClr val="tx1"/>
                </a:solidFill>
                <a:effectLst/>
                <a:uLnTx/>
                <a:uFillTx/>
                <a:latin typeface="+mn-lt"/>
                <a:ea typeface="+mn-ea"/>
                <a:cs typeface="+mn-cs"/>
              </a:rPr>
              <a:t>(-58631.4, 277707)</a:t>
            </a:r>
          </a:p>
          <a:p>
            <a:pPr marL="342900" marR="0" lvl="0" indent="-342900" algn="l" defTabSz="914400" rtl="0" eaLnBrk="1" fontAlgn="auto" latinLnBrk="0" hangingPunct="1">
              <a:lnSpc>
                <a:spcPct val="100000"/>
              </a:lnSpc>
              <a:spcBef>
                <a:spcPct val="20000"/>
              </a:spcBef>
              <a:spcAft>
                <a:spcPts val="0"/>
              </a:spcAft>
              <a:buClrTx/>
              <a:buSzTx/>
              <a:tabLst/>
              <a:defRPr/>
            </a:pPr>
            <a:r>
              <a:rPr lang="en-US" sz="2400" b="1" dirty="0" smtClean="0"/>
              <a:t>(970.212, 3094.79)</a:t>
            </a:r>
            <a:endParaRPr kumimoji="0" lang="en-US" sz="2400" b="1" i="0" u="none" strike="noStrike" kern="1200" cap="none" spc="0" normalizeH="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1" i="0" u="none" strike="noStrike" kern="1200" cap="none" spc="0" normalizeH="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6553200"/>
            <a:ext cx="7696200" cy="369332"/>
          </a:xfrm>
          <a:prstGeom prst="rect">
            <a:avLst/>
          </a:prstGeom>
          <a:noFill/>
        </p:spPr>
        <p:txBody>
          <a:bodyPr wrap="square" rtlCol="0">
            <a:spAutoFit/>
          </a:bodyPr>
          <a:lstStyle/>
          <a:p>
            <a:r>
              <a:rPr lang="en-US" dirty="0" smtClean="0"/>
              <a:t>http://www.fastcompany.com/magazine/142/it-had-to-be-you.html</a:t>
            </a:r>
            <a:endParaRPr lang="en-US" dirty="0"/>
          </a:p>
        </p:txBody>
      </p:sp>
      <p:pic>
        <p:nvPicPr>
          <p:cNvPr id="6" name="Picture 5" descr="4228971523_fd09467e1b_o.jpg"/>
          <p:cNvPicPr>
            <a:picLocks noChangeAspect="1"/>
          </p:cNvPicPr>
          <p:nvPr/>
        </p:nvPicPr>
        <p:blipFill>
          <a:blip r:embed="rId2" cstate="print"/>
          <a:srcRect r="42500" b="90026"/>
          <a:stretch>
            <a:fillRect/>
          </a:stretch>
        </p:blipFill>
        <p:spPr>
          <a:xfrm>
            <a:off x="-1" y="0"/>
            <a:ext cx="8951361" cy="1676400"/>
          </a:xfrm>
          <a:prstGeom prst="rect">
            <a:avLst/>
          </a:prstGeom>
        </p:spPr>
      </p:pic>
      <p:sp>
        <p:nvSpPr>
          <p:cNvPr id="5" name="Title 1"/>
          <p:cNvSpPr txBox="1">
            <a:spLocks/>
          </p:cNvSpPr>
          <p:nvPr/>
        </p:nvSpPr>
        <p:spPr>
          <a:xfrm>
            <a:off x="1676400" y="304800"/>
            <a:ext cx="6324600" cy="762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The History of YouTube</a:t>
            </a:r>
            <a:endParaRPr kumimoji="0" lang="en-US" sz="40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3" name="Content Placeholder 2"/>
          <p:cNvSpPr>
            <a:spLocks noGrp="1"/>
          </p:cNvSpPr>
          <p:nvPr>
            <p:ph idx="1"/>
          </p:nvPr>
        </p:nvSpPr>
        <p:spPr/>
        <p:txBody>
          <a:bodyPr>
            <a:normAutofit fontScale="77500" lnSpcReduction="20000"/>
          </a:bodyPr>
          <a:lstStyle/>
          <a:p>
            <a:pPr algn="ctr">
              <a:buNone/>
            </a:pPr>
            <a:r>
              <a:rPr lang="en-US" sz="3600" b="1" dirty="0" smtClean="0"/>
              <a:t>In five years, YouTube has completely reshaped the Internet, media, and political landscapes.</a:t>
            </a:r>
          </a:p>
          <a:p>
            <a:r>
              <a:rPr lang="en-US" b="1" dirty="0" smtClean="0"/>
              <a:t>February 14, 2005- Chad Hurley, Steve Chen, and Jawed </a:t>
            </a:r>
            <a:r>
              <a:rPr lang="en-US" b="1" dirty="0" err="1" smtClean="0"/>
              <a:t>Karim</a:t>
            </a:r>
            <a:r>
              <a:rPr lang="en-US" b="1" dirty="0" smtClean="0"/>
              <a:t> begin work on a "</a:t>
            </a:r>
            <a:r>
              <a:rPr lang="en-US" b="1" dirty="0" err="1" smtClean="0"/>
              <a:t>Flickr</a:t>
            </a:r>
            <a:r>
              <a:rPr lang="en-US" b="1" dirty="0" smtClean="0"/>
              <a:t> or </a:t>
            </a:r>
            <a:r>
              <a:rPr lang="en-US" b="1" dirty="0" err="1" smtClean="0"/>
              <a:t>HotorNot</a:t>
            </a:r>
            <a:r>
              <a:rPr lang="en-US" b="1" dirty="0" smtClean="0"/>
              <a:t> for video." They register youtube.com the next day.</a:t>
            </a:r>
          </a:p>
          <a:p>
            <a:r>
              <a:rPr lang="en-US" b="1" dirty="0" smtClean="0"/>
              <a:t>April 23, 2005- "Me at the Zoo,” 19 seconds of </a:t>
            </a:r>
            <a:r>
              <a:rPr lang="en-US" b="1" dirty="0" err="1" smtClean="0"/>
              <a:t>Karim</a:t>
            </a:r>
            <a:r>
              <a:rPr lang="en-US" b="1" dirty="0" smtClean="0"/>
              <a:t> in front of the elephants at the San Diego Zoo, is the first video posted to the site.</a:t>
            </a:r>
          </a:p>
          <a:p>
            <a:r>
              <a:rPr lang="en-US" b="1" dirty="0" smtClean="0"/>
              <a:t>December 15, 2005- YouTube officially debuts.</a:t>
            </a:r>
          </a:p>
          <a:p>
            <a:r>
              <a:rPr lang="en-US" b="1" dirty="0" smtClean="0"/>
              <a:t>October 9, 2006- Google buys YouTube for $1.65 billion.</a:t>
            </a:r>
          </a:p>
          <a:p>
            <a:r>
              <a:rPr lang="en-US" b="1" dirty="0" smtClean="0"/>
              <a:t>October 12, 2009- YouTube passes 1 billion videos a day but remains unprofitable.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1-Sample T-interval</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707886"/>
          </a:xfrm>
          <a:prstGeom prst="rect">
            <a:avLst/>
          </a:prstGeom>
          <a:noFill/>
        </p:spPr>
        <p:txBody>
          <a:bodyPr wrap="square" rtlCol="0">
            <a:spAutoFit/>
          </a:bodyPr>
          <a:lstStyle/>
          <a:p>
            <a:pPr algn="ctr"/>
            <a:r>
              <a:rPr lang="en-US" sz="20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Difference Between </a:t>
            </a:r>
            <a:r>
              <a:rPr lang="en-US" sz="20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Max and Min Intervals of </a:t>
            </a:r>
            <a:r>
              <a:rPr lang="en-US" sz="20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Number </a:t>
            </a:r>
            <a:r>
              <a:rPr lang="en-US" sz="20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of Views in Each </a:t>
            </a:r>
            <a:r>
              <a:rPr lang="en-US" sz="20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Category</a:t>
            </a:r>
            <a:endParaRPr lang="en-US" sz="20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graphicFrame>
        <p:nvGraphicFramePr>
          <p:cNvPr id="5" name="Content Placeholder 4"/>
          <p:cNvGraphicFramePr>
            <a:graphicFrameLocks noGrp="1"/>
          </p:cNvGraphicFramePr>
          <p:nvPr>
            <p:ph idx="1"/>
          </p:nvPr>
        </p:nvGraphicFramePr>
        <p:xfrm>
          <a:off x="1066800" y="990600"/>
          <a:ext cx="6858000" cy="3352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1066800" y="3667125"/>
          <a:ext cx="6705600" cy="319087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724400"/>
          </a:xfrm>
        </p:spPr>
        <p:txBody>
          <a:bodyPr>
            <a:normAutofit fontScale="70000" lnSpcReduction="20000"/>
          </a:bodyPr>
          <a:lstStyle/>
          <a:p>
            <a:r>
              <a:rPr lang="en-US" dirty="0" smtClean="0"/>
              <a:t>Music had the largest difference between max and min of the interval at 68,225,100, which is why we removed it from the rest of the data in order to get a better view of the other categories.</a:t>
            </a:r>
          </a:p>
          <a:p>
            <a:r>
              <a:rPr lang="en-US" dirty="0" smtClean="0"/>
              <a:t>Travel and Events had the smallest difference between max and min of the interval at 2,124.578.</a:t>
            </a:r>
          </a:p>
          <a:p>
            <a:r>
              <a:rPr lang="en-US" dirty="0" smtClean="0"/>
              <a:t>We think that Music had the largest interval because the standard deviation was so large at 50,547,300 due to several outliers in the hundred million views.</a:t>
            </a:r>
          </a:p>
          <a:p>
            <a:r>
              <a:rPr lang="en-US" dirty="0" smtClean="0"/>
              <a:t>Following Music was Sports and then Entertainment. We think these intervals were large for the same reasons as Music because there were a few data points that were outliers.</a:t>
            </a:r>
          </a:p>
          <a:p>
            <a:r>
              <a:rPr lang="en-US" dirty="0" smtClean="0"/>
              <a:t>The smaller intervals following Travel and Events included Science and Technology, Nonprofits and Activism and Education.</a:t>
            </a:r>
          </a:p>
          <a:p>
            <a:endParaRPr lang="en-US" dirty="0" smtClean="0"/>
          </a:p>
        </p:txBody>
      </p:sp>
      <p:sp>
        <p:nvSpPr>
          <p:cNvPr id="3" name="Title 1"/>
          <p:cNvSpPr txBox="1">
            <a:spLocks/>
          </p:cNvSpPr>
          <p:nvPr/>
        </p:nvSpPr>
        <p:spPr>
          <a:xfrm>
            <a:off x="457200" y="762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1-Sample T-interval</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6096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Exploratory Data Analysis</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rgbClr val="FA0000"/>
                  </a:solidFill>
                </a:ln>
                <a:solidFill>
                  <a:srgbClr val="FA0000"/>
                </a:solidFill>
                <a:effectLst>
                  <a:outerShdw blurRad="50800" dist="38100" dir="2700000" algn="tl" rotWithShape="0">
                    <a:prstClr val="black">
                      <a:alpha val="40000"/>
                    </a:prstClr>
                  </a:outerShdw>
                </a:effectLst>
              </a:rPr>
              <a:t>Application to Population</a:t>
            </a:r>
            <a:endParaRPr lang="en-US" b="1" dirty="0">
              <a:ln w="11430">
                <a:solidFill>
                  <a:srgbClr val="FA0000"/>
                </a:solidFill>
              </a:ln>
              <a:solidFill>
                <a:srgbClr val="FA0000"/>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457200" y="1524000"/>
            <a:ext cx="8229600" cy="4724400"/>
          </a:xfrm>
        </p:spPr>
        <p:txBody>
          <a:bodyPr numCol="1">
            <a:noAutofit/>
          </a:bodyPr>
          <a:lstStyle/>
          <a:p>
            <a:pPr lvl="0"/>
            <a:r>
              <a:rPr lang="en-US" sz="2000" dirty="0" smtClean="0"/>
              <a:t>For the population of </a:t>
            </a:r>
            <a:r>
              <a:rPr lang="en-US" sz="2000" dirty="0" smtClean="0"/>
              <a:t>YouTube viewers, as the length of the video increases, the number of views does slightly decrease; however, our data is not sufficient enough to show a strong enough relationship between the two variables</a:t>
            </a:r>
            <a:r>
              <a:rPr lang="en-US" sz="2000" dirty="0" smtClean="0"/>
              <a:t>. Thus, the length of the video will not deter the average viewer.</a:t>
            </a:r>
          </a:p>
          <a:p>
            <a:pPr lvl="0"/>
            <a:r>
              <a:rPr lang="en-US" sz="2000" dirty="0" smtClean="0"/>
              <a:t>For the population </a:t>
            </a:r>
            <a:r>
              <a:rPr lang="en-US" sz="2000" dirty="0" smtClean="0"/>
              <a:t>of YouTube viewers, as the number of views increases, the number of comments will also increase.  Thus, as more people continue to view the video, the </a:t>
            </a:r>
            <a:r>
              <a:rPr lang="en-US" sz="2000" dirty="0" smtClean="0"/>
              <a:t>more likely it is that people will comment.</a:t>
            </a:r>
          </a:p>
          <a:p>
            <a:pPr lvl="0"/>
            <a:r>
              <a:rPr lang="en-US" sz="2000" dirty="0" smtClean="0"/>
              <a:t>The extreme variation in average number of views is most likely due to the fact that people use YouTube for entertainment purposes.</a:t>
            </a:r>
          </a:p>
          <a:p>
            <a:pPr lvl="0"/>
            <a:r>
              <a:rPr lang="en-US" sz="2000" dirty="0" smtClean="0"/>
              <a:t>YouTube is a social site, so popularity and recognition will affect whether a person watches the video or not.</a:t>
            </a:r>
            <a:endParaRPr lang="en-US" sz="20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rgbClr val="FA0000"/>
                  </a:solidFill>
                </a:ln>
                <a:solidFill>
                  <a:srgbClr val="FA0000"/>
                </a:solidFill>
                <a:effectLst>
                  <a:outerShdw blurRad="50800" dist="38100" dir="2700000" algn="tl" rotWithShape="0">
                    <a:prstClr val="black">
                      <a:alpha val="40000"/>
                    </a:prstClr>
                  </a:outerShdw>
                </a:effectLst>
              </a:rPr>
              <a:t>Bias and Error</a:t>
            </a:r>
            <a:endParaRPr lang="en-US" b="1" dirty="0">
              <a:ln w="11430">
                <a:solidFill>
                  <a:srgbClr val="FA0000"/>
                </a:solidFill>
              </a:ln>
              <a:solidFill>
                <a:srgbClr val="FA0000"/>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457200" y="1143000"/>
            <a:ext cx="8229600" cy="5105400"/>
          </a:xfrm>
        </p:spPr>
        <p:txBody>
          <a:bodyPr numCol="1">
            <a:noAutofit/>
          </a:bodyPr>
          <a:lstStyle/>
          <a:p>
            <a:pPr lvl="0"/>
            <a:r>
              <a:rPr lang="en-US" sz="2000" dirty="0" smtClean="0">
                <a:solidFill>
                  <a:schemeClr val="bg1"/>
                </a:solidFill>
              </a:rPr>
              <a:t>Even if you</a:t>
            </a:r>
            <a:r>
              <a:rPr lang="en-US" sz="2000" dirty="0" smtClean="0"/>
              <a:t> do not watch the video all of the way through it will register as a view.</a:t>
            </a:r>
          </a:p>
          <a:p>
            <a:pPr lvl="0"/>
            <a:r>
              <a:rPr lang="en-US" sz="2000" dirty="0" smtClean="0"/>
              <a:t>There are many videos on YouTube all dispersed within the given categories. Because they must fit in one, some videos may be more loosely grounded in the topic. </a:t>
            </a:r>
          </a:p>
          <a:p>
            <a:pPr lvl="1"/>
            <a:r>
              <a:rPr lang="en-US" sz="2000" dirty="0" smtClean="0"/>
              <a:t>Some of the categories leave less room for variation, such as news and politics, while others, like comedy, could encompass many different types of video.</a:t>
            </a:r>
          </a:p>
          <a:p>
            <a:pPr lvl="0"/>
            <a:r>
              <a:rPr lang="en-US" sz="2000" dirty="0" smtClean="0"/>
              <a:t>Because there is a variation in amount of videos in each category, in those with less videos there is less variation in the videos that we choose.</a:t>
            </a:r>
          </a:p>
          <a:p>
            <a:pPr lvl="0"/>
            <a:r>
              <a:rPr lang="en-US" sz="2000" dirty="0" smtClean="0"/>
              <a:t>There are some videos that do not have much appeal, whether because of subject matter or other better versions in existence, because of this they are not going to get views regardless of time. </a:t>
            </a:r>
          </a:p>
          <a:p>
            <a:pPr lvl="0"/>
            <a:r>
              <a:rPr lang="en-US" sz="2000" dirty="0" smtClean="0"/>
              <a:t>There were some videos that disabled comments, which we counted as zero views. Perhaps they would have received comments if allowed. </a:t>
            </a:r>
          </a:p>
          <a:p>
            <a:pPr lvl="0"/>
            <a:r>
              <a:rPr lang="en-US" sz="2000" dirty="0" smtClean="0"/>
              <a:t>There are some strong outliers, like the hour and a half long video.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rgbClr val="FA0000"/>
                  </a:solidFill>
                </a:ln>
                <a:solidFill>
                  <a:srgbClr val="FA0000"/>
                </a:solidFill>
                <a:effectLst>
                  <a:outerShdw blurRad="50800" dist="38100" dir="2700000" algn="tl" rotWithShape="0">
                    <a:prstClr val="black">
                      <a:alpha val="40000"/>
                    </a:prstClr>
                  </a:outerShdw>
                </a:effectLst>
              </a:rPr>
              <a:t>Personal Opinions</a:t>
            </a:r>
            <a:endParaRPr lang="en-US" b="1" dirty="0">
              <a:ln w="11430">
                <a:solidFill>
                  <a:srgbClr val="FA0000"/>
                </a:solidFill>
              </a:ln>
              <a:solidFill>
                <a:srgbClr val="FA0000"/>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p:txBody>
          <a:bodyPr numCol="1">
            <a:normAutofit fontScale="85000" lnSpcReduction="20000"/>
          </a:bodyPr>
          <a:lstStyle/>
          <a:p>
            <a:r>
              <a:rPr lang="en-US" dirty="0" smtClean="0"/>
              <a:t>Overall, the length of the video did not affect the number of views. This surprised us because we expected that people would not want to wait to watch a longer video.</a:t>
            </a:r>
          </a:p>
          <a:p>
            <a:r>
              <a:rPr lang="en-US" b="1" dirty="0" smtClean="0"/>
              <a:t>The margin of error for the mean number of views for Music was surprisingly extreme. We attributed this to Justin </a:t>
            </a:r>
            <a:r>
              <a:rPr lang="en-US" b="1" dirty="0" err="1" smtClean="0"/>
              <a:t>Bieber</a:t>
            </a:r>
            <a:r>
              <a:rPr lang="en-US" dirty="0" smtClean="0"/>
              <a:t> because his three videos included in the data had enormous numbers of views.</a:t>
            </a:r>
          </a:p>
          <a:p>
            <a:r>
              <a:rPr lang="en-US" b="1" dirty="0" smtClean="0"/>
              <a:t>We were not surprised that the less “entertaining” categories had a lesser number of views because YouTube is </a:t>
            </a:r>
            <a:r>
              <a:rPr lang="en-US" b="1" dirty="0" smtClean="0"/>
              <a:t>a social site, so popularity and recognition will affect whether a person watches the video or not.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5000"/>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3400" y="5334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r>
              <a:rPr lang="en-US" b="1" dirty="0" smtClean="0">
                <a:ln w="11430">
                  <a:solidFill>
                    <a:srgbClr val="FA0000"/>
                  </a:solidFill>
                </a:ln>
                <a:solidFill>
                  <a:srgbClr val="FA0000"/>
                </a:solidFill>
                <a:effectLst>
                  <a:outerShdw blurRad="50800" dist="38100" dir="2700000" algn="tl" rotWithShape="0">
                    <a:prstClr val="black">
                      <a:alpha val="40000"/>
                    </a:prstClr>
                  </a:outerShdw>
                </a:effectLst>
              </a:rPr>
              <a:t>YouTube Video Categories</a:t>
            </a:r>
            <a:endParaRPr lang="en-US" b="1" dirty="0">
              <a:ln w="11430">
                <a:solidFill>
                  <a:srgbClr val="FA0000"/>
                </a:solidFill>
              </a:ln>
              <a:solidFill>
                <a:srgbClr val="FA0000"/>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p:txBody>
          <a:bodyPr numCol="3">
            <a:normAutofit fontScale="92500" lnSpcReduction="10000"/>
          </a:bodyPr>
          <a:lstStyle/>
          <a:p>
            <a:r>
              <a:rPr lang="en-US" b="1" dirty="0" smtClean="0"/>
              <a:t>Autos &amp; Vehicles</a:t>
            </a:r>
          </a:p>
          <a:p>
            <a:r>
              <a:rPr lang="en-US" b="1" dirty="0" smtClean="0"/>
              <a:t>Comedy</a:t>
            </a:r>
          </a:p>
          <a:p>
            <a:r>
              <a:rPr lang="en-US" b="1" dirty="0" smtClean="0"/>
              <a:t>Education</a:t>
            </a:r>
          </a:p>
          <a:p>
            <a:r>
              <a:rPr lang="en-US" b="1" dirty="0" smtClean="0"/>
              <a:t>Entertainment</a:t>
            </a:r>
          </a:p>
          <a:p>
            <a:r>
              <a:rPr lang="en-US" b="1" dirty="0" smtClean="0"/>
              <a:t>Film &amp; Animation</a:t>
            </a:r>
          </a:p>
          <a:p>
            <a:endParaRPr lang="en-US" b="1" dirty="0" smtClean="0"/>
          </a:p>
          <a:p>
            <a:endParaRPr lang="en-US" b="1" dirty="0" smtClean="0"/>
          </a:p>
          <a:p>
            <a:r>
              <a:rPr lang="en-US" b="1" dirty="0" smtClean="0"/>
              <a:t>Gaming</a:t>
            </a:r>
          </a:p>
          <a:p>
            <a:r>
              <a:rPr lang="en-US" b="1" dirty="0" err="1" smtClean="0"/>
              <a:t>Howto</a:t>
            </a:r>
            <a:r>
              <a:rPr lang="en-US" b="1" dirty="0" smtClean="0"/>
              <a:t> &amp; Style</a:t>
            </a:r>
          </a:p>
          <a:p>
            <a:r>
              <a:rPr lang="en-US" b="1" dirty="0" smtClean="0"/>
              <a:t>Music</a:t>
            </a:r>
          </a:p>
          <a:p>
            <a:r>
              <a:rPr lang="en-US" b="1" dirty="0" smtClean="0"/>
              <a:t>News &amp; Politics</a:t>
            </a:r>
          </a:p>
          <a:p>
            <a:r>
              <a:rPr lang="en-US" b="1" dirty="0" smtClean="0"/>
              <a:t>Nonprofits &amp; Activism</a:t>
            </a:r>
          </a:p>
          <a:p>
            <a:endParaRPr lang="en-US" b="1" dirty="0" smtClean="0"/>
          </a:p>
          <a:p>
            <a:endParaRPr lang="en-US" b="1" dirty="0" smtClean="0"/>
          </a:p>
          <a:p>
            <a:r>
              <a:rPr lang="en-US" b="1" dirty="0" smtClean="0"/>
              <a:t>People &amp; Blogs</a:t>
            </a:r>
          </a:p>
          <a:p>
            <a:r>
              <a:rPr lang="en-US" b="1" dirty="0" smtClean="0"/>
              <a:t>Pets &amp; Animals</a:t>
            </a:r>
          </a:p>
          <a:p>
            <a:r>
              <a:rPr lang="en-US" b="1" dirty="0" smtClean="0"/>
              <a:t>Science &amp; Technology</a:t>
            </a:r>
          </a:p>
          <a:p>
            <a:r>
              <a:rPr lang="en-US" b="1" dirty="0" smtClean="0"/>
              <a:t>Sports</a:t>
            </a:r>
          </a:p>
          <a:p>
            <a:r>
              <a:rPr lang="en-US" b="1" dirty="0" smtClean="0"/>
              <a:t>Travel &amp; Events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06963"/>
          </a:xfrm>
        </p:spPr>
        <p:txBody>
          <a:bodyPr>
            <a:normAutofit fontScale="92500" lnSpcReduction="20000"/>
          </a:bodyPr>
          <a:lstStyle/>
          <a:p>
            <a:r>
              <a:rPr lang="en-US" dirty="0" smtClean="0"/>
              <a:t>What we analyzed:</a:t>
            </a:r>
          </a:p>
          <a:p>
            <a:pPr lvl="1"/>
            <a:r>
              <a:rPr lang="en-US" dirty="0" smtClean="0"/>
              <a:t>30 random videos from each of</a:t>
            </a:r>
          </a:p>
          <a:p>
            <a:pPr lvl="1">
              <a:buNone/>
            </a:pPr>
            <a:r>
              <a:rPr lang="en-US" dirty="0" smtClean="0"/>
              <a:t> the 15 YouTube video categories </a:t>
            </a:r>
          </a:p>
          <a:p>
            <a:pPr lvl="1">
              <a:buNone/>
            </a:pPr>
            <a:r>
              <a:rPr lang="en-US" dirty="0" smtClean="0"/>
              <a:t>(every third video)</a:t>
            </a:r>
          </a:p>
          <a:p>
            <a:pPr lvl="1"/>
            <a:r>
              <a:rPr lang="en-US" dirty="0" smtClean="0"/>
              <a:t>Length of video</a:t>
            </a:r>
          </a:p>
          <a:p>
            <a:pPr lvl="1"/>
            <a:r>
              <a:rPr lang="en-US" dirty="0" smtClean="0"/>
              <a:t>Number of views</a:t>
            </a:r>
          </a:p>
          <a:p>
            <a:pPr lvl="1"/>
            <a:r>
              <a:rPr lang="en-US" dirty="0" smtClean="0"/>
              <a:t>Number of comments</a:t>
            </a:r>
          </a:p>
          <a:p>
            <a:r>
              <a:rPr lang="en-US" dirty="0" smtClean="0"/>
              <a:t>How we collected data:</a:t>
            </a:r>
          </a:p>
          <a:p>
            <a:pPr lvl="1"/>
            <a:r>
              <a:rPr lang="en-US" dirty="0" smtClean="0"/>
              <a:t>Split up the categories among the three of us- 5 categories each</a:t>
            </a:r>
          </a:p>
          <a:p>
            <a:pPr lvl="1"/>
            <a:r>
              <a:rPr lang="en-US" dirty="0" smtClean="0"/>
              <a:t>Recorded the above mentioned variables of every third video in the assigned category</a:t>
            </a:r>
            <a:endParaRPr lang="en-US" dirty="0"/>
          </a:p>
        </p:txBody>
      </p:sp>
      <p:pic>
        <p:nvPicPr>
          <p:cNvPr id="5" name="Picture 4" descr="youtube_0e182155910_344415t.jpg"/>
          <p:cNvPicPr>
            <a:picLocks noChangeAspect="1"/>
          </p:cNvPicPr>
          <p:nvPr/>
        </p:nvPicPr>
        <p:blipFill>
          <a:blip r:embed="rId3" cstate="print"/>
          <a:stretch>
            <a:fillRect/>
          </a:stretch>
        </p:blipFill>
        <p:spPr>
          <a:xfrm rot="1127786">
            <a:off x="5610782" y="1078487"/>
            <a:ext cx="3048663" cy="31706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Title 1"/>
          <p:cNvSpPr txBox="1">
            <a:spLocks/>
          </p:cNvSpPr>
          <p:nvPr/>
        </p:nvSpPr>
        <p:spPr>
          <a:xfrm>
            <a:off x="5334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Observational</a:t>
            </a:r>
            <a:r>
              <a:rPr kumimoji="0" lang="en-US" sz="4400" b="1" i="0" u="none" strike="noStrike" kern="1200" cap="none" spc="0" normalizeH="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 Study</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cxnSp>
        <p:nvCxnSpPr>
          <p:cNvPr id="10" name="Straight Connector 9"/>
          <p:cNvCxnSpPr/>
          <p:nvPr/>
        </p:nvCxnSpPr>
        <p:spPr>
          <a:xfrm rot="10800000">
            <a:off x="4648200" y="2438400"/>
            <a:ext cx="2743200" cy="457200"/>
          </a:xfrm>
          <a:prstGeom prst="line">
            <a:avLst/>
          </a:prstGeom>
          <a:ln w="28575">
            <a:solidFill>
              <a:srgbClr val="FA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16" idx="4"/>
          </p:cNvCxnSpPr>
          <p:nvPr/>
        </p:nvCxnSpPr>
        <p:spPr>
          <a:xfrm rot="10800000" flipV="1">
            <a:off x="4495800" y="3276600"/>
            <a:ext cx="2895600" cy="304800"/>
          </a:xfrm>
          <a:prstGeom prst="line">
            <a:avLst/>
          </a:prstGeom>
          <a:ln w="28575">
            <a:solidFill>
              <a:srgbClr val="FA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3581400" y="2438400"/>
            <a:ext cx="1828800" cy="1143000"/>
          </a:xfrm>
          <a:prstGeom prst="ellipse">
            <a:avLst/>
          </a:prstGeom>
          <a:solidFill>
            <a:srgbClr val="FF0000">
              <a:alpha val="65098"/>
            </a:srgbClr>
          </a:solidFill>
          <a:ln w="57150">
            <a:solidFill>
              <a:srgbClr val="FA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srgbClr val="FF3300"/>
              </a:solidFill>
            </a:endParaRPr>
          </a:p>
        </p:txBody>
      </p:sp>
      <p:pic>
        <p:nvPicPr>
          <p:cNvPr id="7" name="Picture 6" descr="4228971523_fd09467e1b_o.jpg"/>
          <p:cNvPicPr>
            <a:picLocks noChangeAspect="1"/>
          </p:cNvPicPr>
          <p:nvPr/>
        </p:nvPicPr>
        <p:blipFill>
          <a:blip r:embed="rId4" cstate="print"/>
          <a:srcRect l="53333" t="93665" r="32500"/>
          <a:stretch>
            <a:fillRect/>
          </a:stretch>
        </p:blipFill>
        <p:spPr>
          <a:xfrm rot="20339401">
            <a:off x="3838289" y="2811999"/>
            <a:ext cx="1295400" cy="398011"/>
          </a:xfrm>
          <a:prstGeom prst="roundRect">
            <a:avLst>
              <a:gd name="adj" fmla="val 8594"/>
            </a:avLst>
          </a:prstGeom>
          <a:solidFill>
            <a:srgbClr val="FFFFFF">
              <a:shade val="85000"/>
            </a:srgbClr>
          </a:solidFill>
          <a:ln>
            <a:noFill/>
          </a:ln>
          <a:effectLst/>
        </p:spPr>
      </p:pic>
      <p:sp>
        <p:nvSpPr>
          <p:cNvPr id="8" name="Oval 7"/>
          <p:cNvSpPr/>
          <p:nvPr/>
        </p:nvSpPr>
        <p:spPr>
          <a:xfrm>
            <a:off x="7162800" y="2895600"/>
            <a:ext cx="457200" cy="381000"/>
          </a:xfrm>
          <a:prstGeom prst="ellipse">
            <a:avLst/>
          </a:prstGeom>
          <a:noFill/>
          <a:ln w="57150">
            <a:solidFill>
              <a:srgbClr val="FA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9" name="Picture 18" descr="4228971523_fd09467e1b_o.jpg"/>
          <p:cNvPicPr>
            <a:picLocks noChangeAspect="1"/>
          </p:cNvPicPr>
          <p:nvPr/>
        </p:nvPicPr>
        <p:blipFill>
          <a:blip r:embed="rId4" cstate="print"/>
          <a:srcRect l="6197" t="90795" r="10000" b="5122"/>
          <a:stretch>
            <a:fillRect/>
          </a:stretch>
        </p:blipFill>
        <p:spPr>
          <a:xfrm>
            <a:off x="566670" y="6220496"/>
            <a:ext cx="7891530" cy="26415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Length of Video vs. Number of Views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5" name="Content Placeholder 4"/>
          <p:cNvPicPr>
            <a:picLocks noGrp="1"/>
          </p:cNvPicPr>
          <p:nvPr>
            <p:ph idx="1"/>
          </p:nvPr>
        </p:nvPicPr>
        <p:blipFill>
          <a:blip r:embed="rId2" cstate="print"/>
          <a:srcRect/>
          <a:stretch>
            <a:fillRect/>
          </a:stretch>
        </p:blipFill>
        <p:spPr bwMode="auto">
          <a:xfrm>
            <a:off x="609600" y="1600200"/>
            <a:ext cx="7848600" cy="4800600"/>
          </a:xfrm>
          <a:prstGeom prst="rect">
            <a:avLst/>
          </a:prstGeom>
          <a:ln w="228600" cap="sq" cmpd="thickThin">
            <a:solidFill>
              <a:srgbClr val="000000"/>
            </a:solidFill>
            <a:prstDash val="solid"/>
            <a:miter lim="800000"/>
          </a:ln>
          <a:effectLst>
            <a:innerShdw blurRad="76200">
              <a:srgbClr val="000000"/>
            </a:innerShdw>
          </a:effectLst>
        </p:spPr>
      </p:pic>
      <p:sp>
        <p:nvSpPr>
          <p:cNvPr id="6" name="TextBox 5"/>
          <p:cNvSpPr txBox="1"/>
          <p:nvPr/>
        </p:nvSpPr>
        <p:spPr>
          <a:xfrm>
            <a:off x="3886200" y="6121097"/>
            <a:ext cx="1066800" cy="307777"/>
          </a:xfrm>
          <a:prstGeom prst="rect">
            <a:avLst/>
          </a:prstGeom>
          <a:noFill/>
        </p:spPr>
        <p:txBody>
          <a:bodyPr wrap="square" rtlCol="0">
            <a:spAutoFit/>
          </a:bodyPr>
          <a:lstStyle/>
          <a:p>
            <a:r>
              <a:rPr lang="en-US" sz="1400" dirty="0" smtClean="0">
                <a:solidFill>
                  <a:schemeClr val="accent5">
                    <a:lumMod val="50000"/>
                  </a:schemeClr>
                </a:solidFill>
              </a:rPr>
              <a:t>r=0.0158</a:t>
            </a:r>
            <a:endParaRPr lang="en-US" sz="14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23220"/>
          </a:xfrm>
          <a:prstGeom prst="rect">
            <a:avLst/>
          </a:prstGeom>
          <a:noFill/>
        </p:spPr>
        <p:txBody>
          <a:bodyPr wrap="square" rtlCol="0">
            <a:spAutoFit/>
          </a:bodyPr>
          <a:lstStyle/>
          <a:p>
            <a:pPr algn="ctr"/>
            <a:r>
              <a:rPr lang="en-US" sz="28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Length of Video vs. Number of Views Residual Plot</a:t>
            </a:r>
            <a:endParaRPr lang="en-US" sz="28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pic>
        <p:nvPicPr>
          <p:cNvPr id="7" name="Content Placeholder 6"/>
          <p:cNvPicPr>
            <a:picLocks noGrp="1"/>
          </p:cNvPicPr>
          <p:nvPr>
            <p:ph idx="1"/>
          </p:nvPr>
        </p:nvPicPr>
        <p:blipFill>
          <a:blip r:embed="rId2" cstate="print"/>
          <a:srcRect/>
          <a:stretch>
            <a:fillRect/>
          </a:stretch>
        </p:blipFill>
        <p:spPr bwMode="auto">
          <a:xfrm>
            <a:off x="457200" y="1524000"/>
            <a:ext cx="8305800" cy="4953000"/>
          </a:xfrm>
          <a:prstGeom prst="rect">
            <a:avLst/>
          </a:prstGeom>
          <a:noFill/>
          <a:ln w="9525">
            <a:noFill/>
            <a:miter lim="800000"/>
            <a:headEnd/>
            <a:tailEnd/>
          </a:ln>
        </p:spPr>
      </p:pic>
      <p:sp>
        <p:nvSpPr>
          <p:cNvPr id="8" name="TextBox 7"/>
          <p:cNvSpPr txBox="1"/>
          <p:nvPr/>
        </p:nvSpPr>
        <p:spPr>
          <a:xfrm>
            <a:off x="3657600" y="6169223"/>
            <a:ext cx="1066800" cy="307777"/>
          </a:xfrm>
          <a:prstGeom prst="rect">
            <a:avLst/>
          </a:prstGeom>
          <a:noFill/>
        </p:spPr>
        <p:txBody>
          <a:bodyPr wrap="square" rtlCol="0">
            <a:spAutoFit/>
          </a:bodyPr>
          <a:lstStyle/>
          <a:p>
            <a:r>
              <a:rPr lang="en-US" sz="1400" dirty="0" smtClean="0">
                <a:solidFill>
                  <a:schemeClr val="accent5">
                    <a:lumMod val="50000"/>
                  </a:schemeClr>
                </a:solidFill>
              </a:rPr>
              <a:t>r=0.0158</a:t>
            </a:r>
            <a:endParaRPr lang="en-US" sz="14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lvl="0"/>
            <a:r>
              <a:rPr lang="en-US" dirty="0" smtClean="0"/>
              <a:t>Negative</a:t>
            </a:r>
          </a:p>
          <a:p>
            <a:pPr lvl="0"/>
            <a:r>
              <a:rPr lang="en-US" dirty="0" smtClean="0"/>
              <a:t>Linear</a:t>
            </a:r>
          </a:p>
          <a:p>
            <a:pPr lvl="0"/>
            <a:r>
              <a:rPr lang="en-US" dirty="0" smtClean="0"/>
              <a:t>Very Weak</a:t>
            </a:r>
          </a:p>
          <a:p>
            <a:pPr lvl="0"/>
            <a:r>
              <a:rPr lang="en-US" dirty="0" smtClean="0"/>
              <a:t>Scattered Residual Plot</a:t>
            </a:r>
          </a:p>
          <a:p>
            <a:pPr lvl="0"/>
            <a:r>
              <a:rPr lang="en-US" dirty="0" smtClean="0"/>
              <a:t>Correlation (r)= 0.01581</a:t>
            </a:r>
          </a:p>
          <a:p>
            <a:pPr lvl="0"/>
            <a:r>
              <a:rPr lang="en-US" dirty="0" smtClean="0"/>
              <a:t>Variance (r2)= 0.00025</a:t>
            </a:r>
          </a:p>
          <a:p>
            <a:pPr lvl="0"/>
            <a:r>
              <a:rPr lang="en-US" dirty="0" smtClean="0"/>
              <a:t>.025% of the change in the number of views is due to the change in the length of the video</a:t>
            </a:r>
          </a:p>
          <a:p>
            <a:r>
              <a:rPr lang="en-US" dirty="0" smtClean="0"/>
              <a:t>Overall, for our population of YouTube viewers, as the length of the video increases, the number of views does slightly decrease; however, our data is not sufficient enough to show a strong enough relationship between the two variables.  Our variance was so small that we could not determine any true relationship between the two.  </a:t>
            </a:r>
          </a:p>
          <a:p>
            <a:endParaRPr lang="en-US" dirty="0"/>
          </a:p>
        </p:txBody>
      </p:sp>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Exploratory Data Analysis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lstStyle/>
          <a:p>
            <a:r>
              <a:rPr lang="en-US" dirty="0" smtClean="0"/>
              <a:t>Assumptions</a:t>
            </a:r>
            <a:endParaRPr lang="en-US" dirty="0"/>
          </a:p>
        </p:txBody>
      </p:sp>
      <p:sp>
        <p:nvSpPr>
          <p:cNvPr id="3" name="Content Placeholder 2"/>
          <p:cNvSpPr>
            <a:spLocks noGrp="1"/>
          </p:cNvSpPr>
          <p:nvPr>
            <p:ph sz="half" idx="2"/>
          </p:nvPr>
        </p:nvSpPr>
        <p:spPr/>
        <p:txBody>
          <a:bodyPr/>
          <a:lstStyle/>
          <a:p>
            <a:r>
              <a:rPr lang="en-US" dirty="0" smtClean="0"/>
              <a:t>2 independent SRS</a:t>
            </a:r>
          </a:p>
          <a:p>
            <a:r>
              <a:rPr lang="en-US" dirty="0" smtClean="0"/>
              <a:t>True relationship is linear</a:t>
            </a:r>
            <a:endParaRPr lang="en-US" dirty="0"/>
          </a:p>
        </p:txBody>
      </p:sp>
      <p:sp>
        <p:nvSpPr>
          <p:cNvPr id="9" name="Text Placeholder 8"/>
          <p:cNvSpPr>
            <a:spLocks noGrp="1"/>
          </p:cNvSpPr>
          <p:nvPr>
            <p:ph type="body" sz="quarter" idx="3"/>
          </p:nvPr>
        </p:nvSpPr>
        <p:spPr/>
        <p:txBody>
          <a:bodyPr/>
          <a:lstStyle/>
          <a:p>
            <a:r>
              <a:rPr lang="en-US" dirty="0" smtClean="0"/>
              <a:t>Checks</a:t>
            </a:r>
            <a:endParaRPr lang="en-US" dirty="0"/>
          </a:p>
        </p:txBody>
      </p:sp>
      <p:sp>
        <p:nvSpPr>
          <p:cNvPr id="10" name="Content Placeholder 9"/>
          <p:cNvSpPr>
            <a:spLocks noGrp="1"/>
          </p:cNvSpPr>
          <p:nvPr>
            <p:ph sz="quarter" idx="4"/>
          </p:nvPr>
        </p:nvSpPr>
        <p:spPr/>
        <p:txBody>
          <a:bodyPr/>
          <a:lstStyle/>
          <a:p>
            <a:r>
              <a:rPr lang="en-US" dirty="0" smtClean="0"/>
              <a:t>Check</a:t>
            </a:r>
          </a:p>
          <a:p>
            <a:r>
              <a:rPr lang="en-US" dirty="0" smtClean="0"/>
              <a:t>Assumed</a:t>
            </a:r>
            <a:endParaRPr lang="en-US" dirty="0"/>
          </a:p>
        </p:txBody>
      </p:sp>
      <p:sp>
        <p:nvSpPr>
          <p:cNvPr id="5"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6" name="TextBox 5"/>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Assumptions and Checks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3600" dirty="0" smtClean="0"/>
              <a:t>Ho: </a:t>
            </a:r>
            <a:r>
              <a:rPr lang="el-GR" sz="3600" dirty="0" smtClean="0"/>
              <a:t>β</a:t>
            </a:r>
            <a:r>
              <a:rPr lang="en-US" sz="3600" dirty="0" smtClean="0"/>
              <a:t>= 0		Ha: </a:t>
            </a:r>
            <a:r>
              <a:rPr lang="el-GR" sz="3600" dirty="0" smtClean="0"/>
              <a:t>β</a:t>
            </a:r>
            <a:r>
              <a:rPr lang="en-US" sz="3600" dirty="0" smtClean="0"/>
              <a:t>&lt; 0</a:t>
            </a:r>
          </a:p>
          <a:p>
            <a:pPr>
              <a:buNone/>
            </a:pPr>
            <a:endParaRPr lang="en-US" dirty="0" smtClean="0"/>
          </a:p>
          <a:p>
            <a:pPr>
              <a:buNone/>
            </a:pPr>
            <a:endParaRPr lang="en-US" dirty="0"/>
          </a:p>
        </p:txBody>
      </p:sp>
      <p:sp>
        <p:nvSpPr>
          <p:cNvPr id="3" name="Title 1"/>
          <p:cNvSpPr txBox="1">
            <a:spLocks/>
          </p:cNvSpPr>
          <p:nvPr/>
        </p:nvSpPr>
        <p:spPr>
          <a:xfrm>
            <a:off x="457200" y="304800"/>
            <a:ext cx="8229600" cy="1143000"/>
          </a:xfrm>
          <a:prstGeom prst="rect">
            <a:avLst/>
          </a:prstGeom>
        </p:spPr>
        <p:txBody>
          <a:bodyPr>
            <a:scene3d>
              <a:camera prst="obliqueTopRigh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rPr>
              <a:t>Linear Regression T-test</a:t>
            </a:r>
            <a:endParaRPr kumimoji="0" lang="en-US" sz="4400" b="1" i="0" u="none" strike="noStrike" kern="1200" cap="none" spc="0" normalizeH="0" baseline="0" noProof="0" dirty="0">
              <a:ln w="11430">
                <a:solidFill>
                  <a:srgbClr val="FA0000"/>
                </a:solidFill>
              </a:ln>
              <a:solidFill>
                <a:srgbClr val="FA0000"/>
              </a:solidFill>
              <a:effectLst>
                <a:outerShdw blurRad="50800" dist="38100" dir="2700000" algn="tl" rotWithShape="0">
                  <a:prstClr val="black">
                    <a:alpha val="40000"/>
                  </a:prstClr>
                </a:outerShdw>
              </a:effectLst>
              <a:uLnTx/>
              <a:uFillTx/>
              <a:latin typeface="+mj-lt"/>
              <a:ea typeface="+mj-ea"/>
              <a:cs typeface="+mj-cs"/>
            </a:endParaRPr>
          </a:p>
        </p:txBody>
      </p:sp>
      <p:sp>
        <p:nvSpPr>
          <p:cNvPr id="4" name="TextBox 3"/>
          <p:cNvSpPr txBox="1"/>
          <p:nvPr/>
        </p:nvSpPr>
        <p:spPr>
          <a:xfrm>
            <a:off x="457200" y="914400"/>
            <a:ext cx="8229600" cy="584775"/>
          </a:xfrm>
          <a:prstGeom prst="rect">
            <a:avLst/>
          </a:prstGeom>
          <a:noFill/>
        </p:spPr>
        <p:txBody>
          <a:bodyPr wrap="square" rtlCol="0">
            <a:spAutoFit/>
          </a:bodyPr>
          <a:lstStyle/>
          <a:p>
            <a:pPr algn="ctr"/>
            <a:r>
              <a:rPr lang="en-US" sz="3200" b="1" dirty="0" smtClean="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Length of Video vs. Number of Views</a:t>
            </a:r>
            <a:endParaRPr lang="en-US" sz="3200" b="1" dirty="0">
              <a:ln w="10541" cmpd="sng">
                <a:solidFill>
                  <a:schemeClr val="tx1"/>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graphicFrame>
        <p:nvGraphicFramePr>
          <p:cNvPr id="5" name="Object 4"/>
          <p:cNvGraphicFramePr>
            <a:graphicFrameLocks noChangeAspect="1"/>
          </p:cNvGraphicFramePr>
          <p:nvPr/>
        </p:nvGraphicFramePr>
        <p:xfrm>
          <a:off x="1981200" y="2209800"/>
          <a:ext cx="4495800" cy="1680449"/>
        </p:xfrm>
        <a:graphic>
          <a:graphicData uri="http://schemas.openxmlformats.org/presentationml/2006/ole">
            <p:oleObj spid="_x0000_s2050" name="Equation" r:id="rId3" imgW="1155600" imgH="431640" progId="Equation.3">
              <p:embed/>
            </p:oleObj>
          </a:graphicData>
        </a:graphic>
      </p:graphicFrame>
      <p:graphicFrame>
        <p:nvGraphicFramePr>
          <p:cNvPr id="6" name="Object 5"/>
          <p:cNvGraphicFramePr>
            <a:graphicFrameLocks noChangeAspect="1"/>
          </p:cNvGraphicFramePr>
          <p:nvPr/>
        </p:nvGraphicFramePr>
        <p:xfrm>
          <a:off x="990600" y="3962400"/>
          <a:ext cx="6821488" cy="909337"/>
        </p:xfrm>
        <a:graphic>
          <a:graphicData uri="http://schemas.openxmlformats.org/presentationml/2006/ole">
            <p:oleObj spid="_x0000_s2051" name="Equation" r:id="rId4" imgW="1904760" imgH="253800" progId="Equation.3">
              <p:embed/>
            </p:oleObj>
          </a:graphicData>
        </a:graphic>
      </p:graphicFrame>
      <p:sp>
        <p:nvSpPr>
          <p:cNvPr id="7" name="TextBox 6"/>
          <p:cNvSpPr txBox="1"/>
          <p:nvPr/>
        </p:nvSpPr>
        <p:spPr>
          <a:xfrm>
            <a:off x="685800" y="5029200"/>
            <a:ext cx="7467600" cy="1200329"/>
          </a:xfrm>
          <a:prstGeom prst="rect">
            <a:avLst/>
          </a:prstGeom>
          <a:noFill/>
        </p:spPr>
        <p:txBody>
          <a:bodyPr wrap="square" rtlCol="0">
            <a:spAutoFit/>
          </a:bodyPr>
          <a:lstStyle/>
          <a:p>
            <a:r>
              <a:rPr lang="en-US" dirty="0" smtClean="0"/>
              <a:t>We fail to reject Ho because P-value is &gt; </a:t>
            </a:r>
            <a:r>
              <a:rPr lang="el-GR" dirty="0" smtClean="0"/>
              <a:t>α</a:t>
            </a:r>
            <a:r>
              <a:rPr lang="en-US" dirty="0" smtClean="0"/>
              <a:t>=0.05.</a:t>
            </a:r>
          </a:p>
          <a:p>
            <a:r>
              <a:rPr lang="en-US" dirty="0" smtClean="0"/>
              <a:t>We have sufficient evidence that the slope of the population regression line of length of video versus number of views is 0. Thus, as the length of video increases, the number of views is not affected.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TotalTime>
  <Words>1576</Words>
  <Application>Microsoft Office PowerPoint</Application>
  <PresentationFormat>On-screen Show (4:3)</PresentationFormat>
  <Paragraphs>217</Paragraphs>
  <Slides>24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Equation</vt:lpstr>
      <vt:lpstr>Slide 1</vt:lpstr>
      <vt:lpstr>Slide 2</vt:lpstr>
      <vt:lpstr>YouTube Video Categories</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Application to Population</vt:lpstr>
      <vt:lpstr>Bias and Error</vt:lpstr>
      <vt:lpstr>Personal Opinions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58</cp:revision>
  <dcterms:created xsi:type="dcterms:W3CDTF">2010-06-03T12:04:55Z</dcterms:created>
  <dcterms:modified xsi:type="dcterms:W3CDTF">2010-06-09T15:25:58Z</dcterms:modified>
</cp:coreProperties>
</file>